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7"/>
  </p:notesMasterIdLst>
  <p:sldIdLst>
    <p:sldId id="269" r:id="rId2"/>
    <p:sldId id="270" r:id="rId3"/>
    <p:sldId id="272" r:id="rId4"/>
    <p:sldId id="273" r:id="rId5"/>
    <p:sldId id="274" r:id="rId6"/>
    <p:sldId id="279" r:id="rId7"/>
    <p:sldId id="282" r:id="rId8"/>
    <p:sldId id="275" r:id="rId9"/>
    <p:sldId id="283" r:id="rId10"/>
    <p:sldId id="281" r:id="rId11"/>
    <p:sldId id="271" r:id="rId12"/>
    <p:sldId id="276" r:id="rId13"/>
    <p:sldId id="277" r:id="rId14"/>
    <p:sldId id="27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373BFF"/>
    <a:srgbClr val="6CCFCA"/>
    <a:srgbClr val="3C9CC1"/>
    <a:srgbClr val="8ABCD5"/>
    <a:srgbClr val="4DA7C9"/>
    <a:srgbClr val="539FC3"/>
    <a:srgbClr val="BBE0B5"/>
    <a:srgbClr val="519BC2"/>
    <a:srgbClr val="73A3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8" autoAdjust="0"/>
    <p:restoredTop sz="75939"/>
  </p:normalViewPr>
  <p:slideViewPr>
    <p:cSldViewPr snapToGrid="0">
      <p:cViewPr varScale="1">
        <p:scale>
          <a:sx n="93" d="100"/>
          <a:sy n="93" d="100"/>
        </p:scale>
        <p:origin x="1880" y="2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ADCE0-57DF-4828-B999-8B3329402D76}" type="datetimeFigureOut">
              <a:rPr lang="en-US" smtClean="0"/>
              <a:t>7/11/18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D7C69-3E7A-461D-A1F9-5CA46F6B8F9D}" type="slidenum">
              <a:rPr lang="en-US" smtClean="0"/>
              <a:t>‹#›</a:t>
            </a:fld>
            <a:endParaRPr lang="en-US"/>
          </a:p>
        </p:txBody>
      </p:sp>
    </p:spTree>
    <p:extLst>
      <p:ext uri="{BB962C8B-B14F-4D97-AF65-F5344CB8AC3E}">
        <p14:creationId xmlns:p14="http://schemas.microsoft.com/office/powerpoint/2010/main" val="123983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Notes: </a:t>
            </a:r>
          </a:p>
          <a:p>
            <a:pPr marL="171450" indent="-171450">
              <a:buFont typeface="Arial" panose="020B0604020202020204" pitchFamily="34" charset="0"/>
              <a:buChar char="•"/>
            </a:pPr>
            <a:r>
              <a:rPr lang="en-US" dirty="0"/>
              <a:t>The design is just a placeholder. I used the new NASA SMD standardized PPT template just to show you something that looked cohesive</a:t>
            </a:r>
          </a:p>
          <a:p>
            <a:pPr marL="171450" indent="-171450">
              <a:buFont typeface="Arial" panose="020B0604020202020204" pitchFamily="34" charset="0"/>
              <a:buChar char="•"/>
            </a:pPr>
            <a:r>
              <a:rPr lang="en-US" dirty="0"/>
              <a:t>As I go through the mockup, I highlight the “page” I’m on in the left-navigation bar. I don’t expect this to actually be highlighted on the real site</a:t>
            </a:r>
          </a:p>
          <a:p>
            <a:pPr marL="0" indent="0">
              <a:buFont typeface="Arial" panose="020B0604020202020204" pitchFamily="34" charset="0"/>
              <a:buNone/>
            </a:pPr>
            <a:r>
              <a:rPr lang="en-US" dirty="0"/>
              <a:t>Page Specific Notes:</a:t>
            </a:r>
          </a:p>
          <a:p>
            <a:pPr marL="171450" indent="-171450">
              <a:buFont typeface="Arial" panose="020B0604020202020204" pitchFamily="34" charset="0"/>
              <a:buChar char="•"/>
            </a:pPr>
            <a:r>
              <a:rPr lang="en-US" dirty="0"/>
              <a:t>I’d like a welcome page that has some quick links, but everything will also be accessible from the left-</a:t>
            </a:r>
            <a:r>
              <a:rPr lang="en-US" dirty="0" err="1"/>
              <a:t>nav</a:t>
            </a:r>
            <a:r>
              <a:rPr lang="en-US" dirty="0"/>
              <a:t> bar</a:t>
            </a:r>
          </a:p>
          <a:p>
            <a:pPr marL="171450" indent="-171450">
              <a:buFont typeface="Arial" panose="020B0604020202020204" pitchFamily="34" charset="0"/>
              <a:buChar char="•"/>
            </a:pPr>
            <a:r>
              <a:rPr lang="en-US" dirty="0"/>
              <a:t>Once users log in, their user profile and submissions pages will appear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1</a:t>
            </a:fld>
            <a:endParaRPr lang="en-US"/>
          </a:p>
        </p:txBody>
      </p:sp>
    </p:spTree>
    <p:extLst>
      <p:ext uri="{BB962C8B-B14F-4D97-AF65-F5344CB8AC3E}">
        <p14:creationId xmlns:p14="http://schemas.microsoft.com/office/powerpoint/2010/main" val="75164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When you click on someone’s name, a version of their user profile will show up, and people can view their submissions/publications. </a:t>
            </a:r>
          </a:p>
        </p:txBody>
      </p:sp>
      <p:sp>
        <p:nvSpPr>
          <p:cNvPr id="4" name="Slide Number Placeholder 3"/>
          <p:cNvSpPr>
            <a:spLocks noGrp="1"/>
          </p:cNvSpPr>
          <p:nvPr>
            <p:ph type="sldNum" sz="quarter" idx="10"/>
          </p:nvPr>
        </p:nvSpPr>
        <p:spPr/>
        <p:txBody>
          <a:bodyPr/>
          <a:lstStyle/>
          <a:p>
            <a:fld id="{D6DD7C69-3E7A-461D-A1F9-5CA46F6B8F9D}" type="slidenum">
              <a:rPr lang="en-US" smtClean="0"/>
              <a:t>10</a:t>
            </a:fld>
            <a:endParaRPr lang="en-US"/>
          </a:p>
        </p:txBody>
      </p:sp>
    </p:spTree>
    <p:extLst>
      <p:ext uri="{BB962C8B-B14F-4D97-AF65-F5344CB8AC3E}">
        <p14:creationId xmlns:p14="http://schemas.microsoft.com/office/powerpoint/2010/main" val="192329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will be another important hub page that guides people to different repositories of information. I’d like it to look different than the home page, but I’d still like some eye-catching quick links on the landing page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11</a:t>
            </a:fld>
            <a:endParaRPr lang="en-US"/>
          </a:p>
        </p:txBody>
      </p:sp>
    </p:spTree>
    <p:extLst>
      <p:ext uri="{BB962C8B-B14F-4D97-AF65-F5344CB8AC3E}">
        <p14:creationId xmlns:p14="http://schemas.microsoft.com/office/powerpoint/2010/main" val="264190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page is fairly straight forward; however, only a couple people should have permission to upload content to this page; anyone can download</a:t>
            </a:r>
          </a:p>
        </p:txBody>
      </p:sp>
      <p:sp>
        <p:nvSpPr>
          <p:cNvPr id="4" name="Slide Number Placeholder 3"/>
          <p:cNvSpPr>
            <a:spLocks noGrp="1"/>
          </p:cNvSpPr>
          <p:nvPr>
            <p:ph type="sldNum" sz="quarter" idx="10"/>
          </p:nvPr>
        </p:nvSpPr>
        <p:spPr/>
        <p:txBody>
          <a:bodyPr/>
          <a:lstStyle/>
          <a:p>
            <a:fld id="{D6DD7C69-3E7A-461D-A1F9-5CA46F6B8F9D}" type="slidenum">
              <a:rPr lang="en-US" smtClean="0"/>
              <a:t>12</a:t>
            </a:fld>
            <a:endParaRPr lang="en-US"/>
          </a:p>
        </p:txBody>
      </p:sp>
    </p:spTree>
    <p:extLst>
      <p:ext uri="{BB962C8B-B14F-4D97-AF65-F5344CB8AC3E}">
        <p14:creationId xmlns:p14="http://schemas.microsoft.com/office/powerpoint/2010/main" val="327669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page is fairly straight forward; however, only a couple people should have permission to upload to this page; anyone can download</a:t>
            </a:r>
          </a:p>
          <a:p>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13</a:t>
            </a:fld>
            <a:endParaRPr lang="en-US"/>
          </a:p>
        </p:txBody>
      </p:sp>
    </p:spTree>
    <p:extLst>
      <p:ext uri="{BB962C8B-B14F-4D97-AF65-F5344CB8AC3E}">
        <p14:creationId xmlns:p14="http://schemas.microsoft.com/office/powerpoint/2010/main" val="49200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page is fairly straight forward; however, only a couple people should have permission to upload to this page; anyone can download</a:t>
            </a:r>
          </a:p>
          <a:p>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14</a:t>
            </a:fld>
            <a:endParaRPr lang="en-US"/>
          </a:p>
        </p:txBody>
      </p:sp>
    </p:spTree>
    <p:extLst>
      <p:ext uri="{BB962C8B-B14F-4D97-AF65-F5344CB8AC3E}">
        <p14:creationId xmlns:p14="http://schemas.microsoft.com/office/powerpoint/2010/main" val="390028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Some of us at HQ are toying with the idea of an internal newsletter/blog that might profile some of the results submitted to the database on a weekly/monthly basis. If possible, I’d like it to be stored here. </a:t>
            </a:r>
          </a:p>
        </p:txBody>
      </p:sp>
      <p:sp>
        <p:nvSpPr>
          <p:cNvPr id="4" name="Slide Number Placeholder 3"/>
          <p:cNvSpPr>
            <a:spLocks noGrp="1"/>
          </p:cNvSpPr>
          <p:nvPr>
            <p:ph type="sldNum" sz="quarter" idx="10"/>
          </p:nvPr>
        </p:nvSpPr>
        <p:spPr/>
        <p:txBody>
          <a:bodyPr/>
          <a:lstStyle/>
          <a:p>
            <a:fld id="{D6DD7C69-3E7A-461D-A1F9-5CA46F6B8F9D}" type="slidenum">
              <a:rPr lang="en-US" smtClean="0"/>
              <a:t>15</a:t>
            </a:fld>
            <a:endParaRPr lang="en-US"/>
          </a:p>
        </p:txBody>
      </p:sp>
    </p:spTree>
    <p:extLst>
      <p:ext uri="{BB962C8B-B14F-4D97-AF65-F5344CB8AC3E}">
        <p14:creationId xmlns:p14="http://schemas.microsoft.com/office/powerpoint/2010/main" val="280114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Notes: </a:t>
            </a:r>
          </a:p>
          <a:p>
            <a:pPr marL="171450" indent="-171450">
              <a:buFont typeface="Arial" panose="020B0604020202020204" pitchFamily="34" charset="0"/>
              <a:buChar char="•"/>
            </a:pPr>
            <a:r>
              <a:rPr lang="en-US" dirty="0"/>
              <a:t>The gray bar at the right is meant to signify a scroll bar since I couldn’t fit all the info I’d like to capture on this page on the slide</a:t>
            </a:r>
          </a:p>
          <a:p>
            <a:pPr marL="0" indent="0">
              <a:buFont typeface="Arial" panose="020B0604020202020204" pitchFamily="34" charset="0"/>
              <a:buNone/>
            </a:pPr>
            <a:r>
              <a:rPr lang="en-US" dirty="0"/>
              <a:t>Page Specific Notes: </a:t>
            </a:r>
          </a:p>
          <a:p>
            <a:pPr marL="171450" indent="-171450">
              <a:buFont typeface="Arial" panose="020B0604020202020204" pitchFamily="34" charset="0"/>
              <a:buChar char="•"/>
            </a:pPr>
            <a:r>
              <a:rPr lang="en-US" dirty="0"/>
              <a:t>I’d like each submitter to create and have a “user profile”. These profiles can then be pulled into the “PI Contact Information” page. I’m not certain of all the kinds of information I’d like the user profiles to include, but I’d definitely like general information like their name and center/institution, as well as their submissions and publications</a:t>
            </a:r>
          </a:p>
        </p:txBody>
      </p:sp>
      <p:sp>
        <p:nvSpPr>
          <p:cNvPr id="4" name="Slide Number Placeholder 3"/>
          <p:cNvSpPr>
            <a:spLocks noGrp="1"/>
          </p:cNvSpPr>
          <p:nvPr>
            <p:ph type="sldNum" sz="quarter" idx="10"/>
          </p:nvPr>
        </p:nvSpPr>
        <p:spPr/>
        <p:txBody>
          <a:bodyPr/>
          <a:lstStyle/>
          <a:p>
            <a:fld id="{D6DD7C69-3E7A-461D-A1F9-5CA46F6B8F9D}" type="slidenum">
              <a:rPr lang="en-US" smtClean="0"/>
              <a:t>2</a:t>
            </a:fld>
            <a:endParaRPr lang="en-US"/>
          </a:p>
        </p:txBody>
      </p:sp>
    </p:spTree>
    <p:extLst>
      <p:ext uri="{BB962C8B-B14F-4D97-AF65-F5344CB8AC3E}">
        <p14:creationId xmlns:p14="http://schemas.microsoft.com/office/powerpoint/2010/main" val="423439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will be the page that scientists can go to easily see and edit their result submissions</a:t>
            </a:r>
          </a:p>
          <a:p>
            <a:pPr marL="171450" indent="-171450">
              <a:buFont typeface="Arial" panose="020B0604020202020204" pitchFamily="34" charset="0"/>
              <a:buChar char="•"/>
            </a:pPr>
            <a:r>
              <a:rPr lang="en-US" dirty="0"/>
              <a:t>If possible, I’d like to be able to show how many “views” a particular result as gotten, and/or allow end users like writers/communicators/Program Managers to make notes on results that they’ve used (i.e., if a Program Manager finds a result in the database that they use as an MSR input, they can write a comment on that result saying, “Used as R&amp;A MSR input April 2018” etc.)</a:t>
            </a:r>
          </a:p>
          <a:p>
            <a:pPr marL="171450" indent="-171450">
              <a:buFont typeface="Arial" panose="020B0604020202020204" pitchFamily="34" charset="0"/>
              <a:buChar char="•"/>
            </a:pPr>
            <a:r>
              <a:rPr lang="en-US" dirty="0"/>
              <a:t>I’d like to be able to sort each column alphabetically (A-&gt;Z or Z-&gt;A ) or by date (oldest to newest), content type, or views</a:t>
            </a:r>
          </a:p>
        </p:txBody>
      </p:sp>
      <p:sp>
        <p:nvSpPr>
          <p:cNvPr id="4" name="Slide Number Placeholder 3"/>
          <p:cNvSpPr>
            <a:spLocks noGrp="1"/>
          </p:cNvSpPr>
          <p:nvPr>
            <p:ph type="sldNum" sz="quarter" idx="10"/>
          </p:nvPr>
        </p:nvSpPr>
        <p:spPr/>
        <p:txBody>
          <a:bodyPr/>
          <a:lstStyle/>
          <a:p>
            <a:fld id="{D6DD7C69-3E7A-461D-A1F9-5CA46F6B8F9D}" type="slidenum">
              <a:rPr lang="en-US" smtClean="0"/>
              <a:t>3</a:t>
            </a:fld>
            <a:endParaRPr lang="en-US"/>
          </a:p>
        </p:txBody>
      </p:sp>
    </p:spTree>
    <p:extLst>
      <p:ext uri="{BB962C8B-B14F-4D97-AF65-F5344CB8AC3E}">
        <p14:creationId xmlns:p14="http://schemas.microsoft.com/office/powerpoint/2010/main" val="322163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I’d like users to be able to edit their own submissions, and I’d also like them and others to be able to export the information into a PDF or (preferably) PPT format. It would be great if they could select the fields that would be exported into the PDF/PPT format (i.e., someone may just want an image, the key finding, and the significance)</a:t>
            </a:r>
          </a:p>
          <a:p>
            <a:pPr marL="171450" indent="-171450">
              <a:buFont typeface="Arial" panose="020B0604020202020204" pitchFamily="34" charset="0"/>
              <a:buChar char="•"/>
            </a:pPr>
            <a:r>
              <a:rPr lang="en-US" dirty="0"/>
              <a:t>I would like users of this information (e.g., science writers, strategic communicators, Program Managers) to be able to leave a note or comments on results that they’ve looked at or used. Perhaps when someone other than the submitter of the result clicks “edit” they can leave a comment? </a:t>
            </a:r>
          </a:p>
        </p:txBody>
      </p:sp>
      <p:sp>
        <p:nvSpPr>
          <p:cNvPr id="4" name="Slide Number Placeholder 3"/>
          <p:cNvSpPr>
            <a:spLocks noGrp="1"/>
          </p:cNvSpPr>
          <p:nvPr>
            <p:ph type="sldNum" sz="quarter" idx="10"/>
          </p:nvPr>
        </p:nvSpPr>
        <p:spPr/>
        <p:txBody>
          <a:bodyPr/>
          <a:lstStyle/>
          <a:p>
            <a:fld id="{D6DD7C69-3E7A-461D-A1F9-5CA46F6B8F9D}" type="slidenum">
              <a:rPr lang="en-US" smtClean="0"/>
              <a:t>4</a:t>
            </a:fld>
            <a:endParaRPr lang="en-US"/>
          </a:p>
        </p:txBody>
      </p:sp>
    </p:spTree>
    <p:extLst>
      <p:ext uri="{BB962C8B-B14F-4D97-AF65-F5344CB8AC3E}">
        <p14:creationId xmlns:p14="http://schemas.microsoft.com/office/powerpoint/2010/main" val="132838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page is pretty straight forward. I’d like it to be mostly text, possibly with some downloadable links to PDFs on best practices/examples/</a:t>
            </a:r>
            <a:r>
              <a:rPr lang="en-US" dirty="0" err="1"/>
              <a:t>etc</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5</a:t>
            </a:fld>
            <a:endParaRPr lang="en-US"/>
          </a:p>
        </p:txBody>
      </p:sp>
    </p:spTree>
    <p:extLst>
      <p:ext uri="{BB962C8B-B14F-4D97-AF65-F5344CB8AC3E}">
        <p14:creationId xmlns:p14="http://schemas.microsoft.com/office/powerpoint/2010/main" val="389068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This page is the “meat” of the portal and may have to have some different access levels, since centers are wary of other centers being able to see their unpublished results. This landing page would include all of the submitted results that the user is allowed to see (we might have it so that each center can only see their centers’ results, but people like HQ-level Program Managers and communicators can see everything). </a:t>
            </a:r>
          </a:p>
        </p:txBody>
      </p:sp>
      <p:sp>
        <p:nvSpPr>
          <p:cNvPr id="4" name="Slide Number Placeholder 3"/>
          <p:cNvSpPr>
            <a:spLocks noGrp="1"/>
          </p:cNvSpPr>
          <p:nvPr>
            <p:ph type="sldNum" sz="quarter" idx="10"/>
          </p:nvPr>
        </p:nvSpPr>
        <p:spPr/>
        <p:txBody>
          <a:bodyPr/>
          <a:lstStyle/>
          <a:p>
            <a:fld id="{D6DD7C69-3E7A-461D-A1F9-5CA46F6B8F9D}" type="slidenum">
              <a:rPr lang="en-US" smtClean="0"/>
              <a:t>6</a:t>
            </a:fld>
            <a:endParaRPr lang="en-US"/>
          </a:p>
        </p:txBody>
      </p:sp>
    </p:spTree>
    <p:extLst>
      <p:ext uri="{BB962C8B-B14F-4D97-AF65-F5344CB8AC3E}">
        <p14:creationId xmlns:p14="http://schemas.microsoft.com/office/powerpoint/2010/main" val="254999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Clicking on an entry from the main database brings you to the same type of result page as the “my submissions” results page</a:t>
            </a:r>
          </a:p>
          <a:p>
            <a:pPr marL="171450" indent="-171450">
              <a:buFont typeface="Arial" panose="020B0604020202020204" pitchFamily="34" charset="0"/>
              <a:buChar char="•"/>
            </a:pPr>
            <a:r>
              <a:rPr lang="en-US" dirty="0"/>
              <a:t>Also, like the “my submissions” results, I’d like users to be able to edit their submissions, and I’d also like them and others to be able to export the information into a PDF/PPT format—it would be great if they could select the fields that would be exported into the PDF/PPT format (i.e., someone may just want an image, the key finding, and the significance)</a:t>
            </a:r>
          </a:p>
        </p:txBody>
      </p:sp>
      <p:sp>
        <p:nvSpPr>
          <p:cNvPr id="4" name="Slide Number Placeholder 3"/>
          <p:cNvSpPr>
            <a:spLocks noGrp="1"/>
          </p:cNvSpPr>
          <p:nvPr>
            <p:ph type="sldNum" sz="quarter" idx="10"/>
          </p:nvPr>
        </p:nvSpPr>
        <p:spPr/>
        <p:txBody>
          <a:bodyPr/>
          <a:lstStyle/>
          <a:p>
            <a:fld id="{D6DD7C69-3E7A-461D-A1F9-5CA46F6B8F9D}" type="slidenum">
              <a:rPr lang="en-US" smtClean="0"/>
              <a:t>7</a:t>
            </a:fld>
            <a:endParaRPr lang="en-US"/>
          </a:p>
        </p:txBody>
      </p:sp>
    </p:spTree>
    <p:extLst>
      <p:ext uri="{BB962C8B-B14F-4D97-AF65-F5344CB8AC3E}">
        <p14:creationId xmlns:p14="http://schemas.microsoft.com/office/powerpoint/2010/main" val="381989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The Word doc </a:t>
            </a:r>
            <a:r>
              <a:rPr lang="en-US" dirty="0" err="1"/>
              <a:t>webform</a:t>
            </a:r>
            <a:r>
              <a:rPr lang="en-US" dirty="0"/>
              <a:t> provides a more detailed look of the fields I’d like to capture on this page </a:t>
            </a:r>
          </a:p>
          <a:p>
            <a:pPr marL="171450" indent="-171450">
              <a:buFont typeface="Arial" panose="020B0604020202020204" pitchFamily="34" charset="0"/>
              <a:buChar char="•"/>
            </a:pPr>
            <a:r>
              <a:rPr lang="en-US" dirty="0"/>
              <a:t>I would like to have required fields on this page and also some “situational” required fields (i.e., if you select that your content is an “external result”, you will have to answer why it is newsworthy, but if it’s “internal” you won’t have to)</a:t>
            </a:r>
          </a:p>
        </p:txBody>
      </p:sp>
      <p:sp>
        <p:nvSpPr>
          <p:cNvPr id="4" name="Slide Number Placeholder 3"/>
          <p:cNvSpPr>
            <a:spLocks noGrp="1"/>
          </p:cNvSpPr>
          <p:nvPr>
            <p:ph type="sldNum" sz="quarter" idx="10"/>
          </p:nvPr>
        </p:nvSpPr>
        <p:spPr/>
        <p:txBody>
          <a:bodyPr/>
          <a:lstStyle/>
          <a:p>
            <a:fld id="{D6DD7C69-3E7A-461D-A1F9-5CA46F6B8F9D}" type="slidenum">
              <a:rPr lang="en-US" smtClean="0"/>
              <a:t>8</a:t>
            </a:fld>
            <a:endParaRPr lang="en-US"/>
          </a:p>
        </p:txBody>
      </p:sp>
    </p:spTree>
    <p:extLst>
      <p:ext uri="{BB962C8B-B14F-4D97-AF65-F5344CB8AC3E}">
        <p14:creationId xmlns:p14="http://schemas.microsoft.com/office/powerpoint/2010/main" val="397066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Specific Notes: </a:t>
            </a:r>
          </a:p>
          <a:p>
            <a:pPr marL="171450" indent="-171450">
              <a:buFont typeface="Arial" panose="020B0604020202020204" pitchFamily="34" charset="0"/>
              <a:buChar char="•"/>
            </a:pPr>
            <a:r>
              <a:rPr lang="en-US" dirty="0"/>
              <a:t>I would like this to search not only submitted research results, but also past MSR inputs, SMD weeklies, and even the GPRA reports, if possible. I will probably want other boxes for additional search criteria according to the </a:t>
            </a:r>
            <a:r>
              <a:rPr lang="en-US" dirty="0" err="1"/>
              <a:t>webform</a:t>
            </a:r>
            <a:endParaRPr lang="en-US" dirty="0"/>
          </a:p>
        </p:txBody>
      </p:sp>
      <p:sp>
        <p:nvSpPr>
          <p:cNvPr id="4" name="Slide Number Placeholder 3"/>
          <p:cNvSpPr>
            <a:spLocks noGrp="1"/>
          </p:cNvSpPr>
          <p:nvPr>
            <p:ph type="sldNum" sz="quarter" idx="10"/>
          </p:nvPr>
        </p:nvSpPr>
        <p:spPr/>
        <p:txBody>
          <a:bodyPr/>
          <a:lstStyle/>
          <a:p>
            <a:fld id="{D6DD7C69-3E7A-461D-A1F9-5CA46F6B8F9D}" type="slidenum">
              <a:rPr lang="en-US" smtClean="0"/>
              <a:t>9</a:t>
            </a:fld>
            <a:endParaRPr lang="en-US"/>
          </a:p>
        </p:txBody>
      </p:sp>
    </p:spTree>
    <p:extLst>
      <p:ext uri="{BB962C8B-B14F-4D97-AF65-F5344CB8AC3E}">
        <p14:creationId xmlns:p14="http://schemas.microsoft.com/office/powerpoint/2010/main" val="1206127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9600" y="4953000"/>
            <a:ext cx="6880654" cy="978729"/>
          </a:xfrm>
        </p:spPr>
        <p:txBody>
          <a:bodyPr wrap="square" anchor="t">
            <a:spAutoFit/>
          </a:bodyPr>
          <a:lstStyle>
            <a:lvl1pPr>
              <a:defRPr sz="3200" baseline="0">
                <a:solidFill>
                  <a:schemeClr val="bg1"/>
                </a:solidFill>
              </a:defRPr>
            </a:lvl1pPr>
          </a:lstStyle>
          <a:p>
            <a:r>
              <a:rPr lang="en-US" dirty="0"/>
              <a:t>The New Earth Science</a:t>
            </a:r>
            <a:br>
              <a:rPr lang="en-US" dirty="0"/>
            </a:br>
            <a:r>
              <a:rPr lang="en-US" dirty="0"/>
              <a:t>Division Template</a:t>
            </a:r>
          </a:p>
        </p:txBody>
      </p:sp>
      <p:sp>
        <p:nvSpPr>
          <p:cNvPr id="6" name="Rectangle 5"/>
          <p:cNvSpPr/>
          <p:nvPr userDrawn="1"/>
        </p:nvSpPr>
        <p:spPr>
          <a:xfrm>
            <a:off x="0" y="2429310"/>
            <a:ext cx="2990088" cy="196060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7" name="Rectangle 6"/>
          <p:cNvSpPr/>
          <p:nvPr userDrawn="1"/>
        </p:nvSpPr>
        <p:spPr>
          <a:xfrm>
            <a:off x="3067304" y="2429310"/>
            <a:ext cx="2990088" cy="196060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1" name="Rectangle 10"/>
          <p:cNvSpPr/>
          <p:nvPr userDrawn="1"/>
        </p:nvSpPr>
        <p:spPr>
          <a:xfrm>
            <a:off x="6134608" y="2429310"/>
            <a:ext cx="2990088" cy="196060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2" name="Rectangle 11"/>
          <p:cNvSpPr/>
          <p:nvPr userDrawn="1"/>
        </p:nvSpPr>
        <p:spPr>
          <a:xfrm>
            <a:off x="9201912" y="2429310"/>
            <a:ext cx="2990088" cy="196060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13"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chemeClr val="accent1">
                    <a:lumMod val="50000"/>
                  </a:schemeClr>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4"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6"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chemeClr val="accent1">
                    <a:lumMod val="50000"/>
                  </a:schemeClr>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143473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807EB-4B8E-4F02-925A-A37799D0FD3C}" type="datetime1">
              <a:rPr lang="en-US" smtClean="0">
                <a:solidFill>
                  <a:prstClr val="black"/>
                </a:solidFill>
              </a:rPr>
              <a:pPr/>
              <a:t>7/11/18</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6C10C78B-D409-4598-B844-9505F3D2EE4F}" type="slidenum">
              <a:rPr lang="en-US" smtClean="0"/>
              <a:pPr/>
              <a:t>‹#›</a:t>
            </a:fld>
            <a:endParaRPr lang="en-US"/>
          </a:p>
        </p:txBody>
      </p:sp>
    </p:spTree>
    <p:extLst>
      <p:ext uri="{BB962C8B-B14F-4D97-AF65-F5344CB8AC3E}">
        <p14:creationId xmlns:p14="http://schemas.microsoft.com/office/powerpoint/2010/main" val="1557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pic>
        <p:nvPicPr>
          <p:cNvPr id="4" name="Picture 2" descr="ind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27" name="Rectangle 3"/>
          <p:cNvSpPr>
            <a:spLocks noGrp="1" noChangeArrowheads="1"/>
          </p:cNvSpPr>
          <p:nvPr>
            <p:ph type="ctrTitle"/>
          </p:nvPr>
        </p:nvSpPr>
        <p:spPr>
          <a:xfrm>
            <a:off x="920752" y="5516563"/>
            <a:ext cx="8185149" cy="549381"/>
          </a:xfrm>
        </p:spPr>
        <p:txBody>
          <a:bodyPr anchor="t">
            <a:spAutoFit/>
          </a:bodyPr>
          <a:lstStyle>
            <a:lvl1pPr>
              <a:defRPr sz="3300"/>
            </a:lvl1pPr>
          </a:lstStyle>
          <a:p>
            <a:r>
              <a:rPr lang="en-US"/>
              <a:t>Click to edit Master title style</a:t>
            </a:r>
          </a:p>
        </p:txBody>
      </p:sp>
      <p:sp>
        <p:nvSpPr>
          <p:cNvPr id="666628" name="Rectangle 4"/>
          <p:cNvSpPr>
            <a:spLocks noGrp="1" noChangeArrowheads="1"/>
          </p:cNvSpPr>
          <p:nvPr>
            <p:ph type="subTitle" idx="1"/>
          </p:nvPr>
        </p:nvSpPr>
        <p:spPr>
          <a:xfrm>
            <a:off x="927102" y="6075366"/>
            <a:ext cx="8183033" cy="341632"/>
          </a:xfrm>
        </p:spPr>
        <p:txBody>
          <a:bodyPr>
            <a:spAutoFit/>
          </a:bodyPr>
          <a:lstStyle>
            <a:lvl1pPr marL="0" indent="0">
              <a:defRPr sz="1800">
                <a:solidFill>
                  <a:schemeClr val="bg1"/>
                </a:solidFill>
              </a:defRPr>
            </a:lvl1pPr>
          </a:lstStyle>
          <a:p>
            <a:r>
              <a:rPr lang="en-US"/>
              <a:t>Click to edit Master subtitle style</a:t>
            </a:r>
          </a:p>
        </p:txBody>
      </p:sp>
    </p:spTree>
    <p:extLst>
      <p:ext uri="{BB962C8B-B14F-4D97-AF65-F5344CB8AC3E}">
        <p14:creationId xmlns:p14="http://schemas.microsoft.com/office/powerpoint/2010/main" val="387871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507403-7B03-4871-A6BA-71A27234287E}" type="datetime1">
              <a:rPr lang="en-US" smtClean="0">
                <a:solidFill>
                  <a:prstClr val="black"/>
                </a:solidFill>
              </a:rPr>
              <a:pPr/>
              <a:t>7/11/18</a:t>
            </a:fld>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C10C78B-D409-4598-B844-9505F3D2EE4F}" type="slidenum">
              <a:rPr lang="en-US" smtClean="0"/>
              <a:pPr/>
              <a:t>‹#›</a:t>
            </a:fld>
            <a:endParaRPr lang="en-US"/>
          </a:p>
        </p:txBody>
      </p:sp>
    </p:spTree>
    <p:extLst>
      <p:ext uri="{BB962C8B-B14F-4D97-AF65-F5344CB8AC3E}">
        <p14:creationId xmlns:p14="http://schemas.microsoft.com/office/powerpoint/2010/main" val="24888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0"/>
            <a:ext cx="10515600" cy="646331"/>
          </a:xfrm>
        </p:spPr>
        <p:txBody>
          <a:bodyPr anchor="t" anchorCtr="0">
            <a:spAutoFit/>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a:xfrm>
            <a:off x="9067800" y="6356350"/>
            <a:ext cx="2743200" cy="365125"/>
          </a:xfrm>
        </p:spPr>
        <p:txBody>
          <a:bodyPr/>
          <a:lstStyle/>
          <a:p>
            <a:fld id="{786A64DB-DBB3-CA48-993E-0DE1651AF3A6}" type="slidenum">
              <a:rPr lang="en-US" smtClean="0"/>
              <a:pPr/>
              <a:t>‹#›</a:t>
            </a:fld>
            <a:endParaRPr lang="en-US" dirty="0"/>
          </a:p>
        </p:txBody>
      </p:sp>
      <p:sp>
        <p:nvSpPr>
          <p:cNvPr id="4" name="Content Placeholder 2"/>
          <p:cNvSpPr>
            <a:spLocks noGrp="1"/>
          </p:cNvSpPr>
          <p:nvPr>
            <p:ph idx="1"/>
          </p:nvPr>
        </p:nvSpPr>
        <p:spPr>
          <a:xfrm>
            <a:off x="838200" y="1825625"/>
            <a:ext cx="10515600" cy="4351338"/>
          </a:xfrm>
        </p:spPr>
        <p:txBody>
          <a:bodyPr/>
          <a:lstStyle>
            <a:lvl1pPr>
              <a:defRPr>
                <a:solidFill>
                  <a:srgbClr val="244D60"/>
                </a:solidFill>
              </a:defRPr>
            </a:lvl1pPr>
            <a:lvl2pPr>
              <a:defRPr>
                <a:solidFill>
                  <a:srgbClr val="244D60"/>
                </a:solidFill>
              </a:defRPr>
            </a:lvl2pPr>
            <a:lvl3pPr>
              <a:defRPr>
                <a:solidFill>
                  <a:srgbClr val="244D60"/>
                </a:solidFill>
              </a:defRPr>
            </a:lvl3pPr>
            <a:lvl4pPr>
              <a:defRPr b="0">
                <a:solidFill>
                  <a:srgbClr val="244D60"/>
                </a:solidFill>
              </a:defRPr>
            </a:lvl4pPr>
            <a:lvl5pPr>
              <a:defRPr b="0">
                <a:solidFill>
                  <a:srgbClr val="244D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173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
          <p15:clr>
            <a:srgbClr val="FBAE40"/>
          </p15:clr>
        </p15:guide>
        <p15:guide id="2"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317691" cy="6928701"/>
          </a:xfrm>
          <a:prstGeom prst="rect">
            <a:avLst/>
          </a:prstGeom>
        </p:spPr>
      </p:pic>
      <p:sp>
        <p:nvSpPr>
          <p:cNvPr id="2" name="Title 1"/>
          <p:cNvSpPr>
            <a:spLocks noGrp="1"/>
          </p:cNvSpPr>
          <p:nvPr>
            <p:ph type="title"/>
          </p:nvPr>
        </p:nvSpPr>
        <p:spPr>
          <a:xfrm>
            <a:off x="5189220" y="685800"/>
            <a:ext cx="6172200" cy="646331"/>
          </a:xfrm>
        </p:spPr>
        <p:txBody>
          <a:bodyPr wrap="square" anchor="t" anchorCtr="0">
            <a:spAutoFit/>
          </a:bodyPr>
          <a:lstStyle>
            <a:lvl1pPr>
              <a:defRPr sz="4000"/>
            </a:lvl1pPr>
          </a:lstStyle>
          <a:p>
            <a:r>
              <a:rPr lang="en-US" dirty="0"/>
              <a:t>Click to edit Master title style</a:t>
            </a:r>
          </a:p>
        </p:txBody>
      </p:sp>
      <p:sp>
        <p:nvSpPr>
          <p:cNvPr id="6" name="Slide Number Placeholder 5"/>
          <p:cNvSpPr>
            <a:spLocks noGrp="1"/>
          </p:cNvSpPr>
          <p:nvPr>
            <p:ph type="sldNum" sz="quarter" idx="12"/>
          </p:nvPr>
        </p:nvSpPr>
        <p:spPr>
          <a:xfrm>
            <a:off x="9067800" y="6356350"/>
            <a:ext cx="2743200" cy="365125"/>
          </a:xfrm>
        </p:spPr>
        <p:txBody>
          <a:bodyPr/>
          <a:lstStyle/>
          <a:p>
            <a:fld id="{786A64DB-DBB3-CA48-993E-0DE1651AF3A6}" type="slidenum">
              <a:rPr lang="en-US" smtClean="0"/>
              <a:pPr/>
              <a:t>‹#›</a:t>
            </a:fld>
            <a:endParaRPr lang="en-US"/>
          </a:p>
        </p:txBody>
      </p:sp>
      <p:sp>
        <p:nvSpPr>
          <p:cNvPr id="7"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345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189220" y="1825625"/>
            <a:ext cx="6164580" cy="4351338"/>
          </a:xfrm>
        </p:spPr>
        <p:txBody>
          <a:bodyPr/>
          <a:lstStyle>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5181600" y="685800"/>
            <a:ext cx="6195060" cy="646331"/>
          </a:xfrm>
          <a:prstGeom prst="rect">
            <a:avLst/>
          </a:prstGeom>
        </p:spPr>
        <p:txBody>
          <a:bodyPr vert="horz" lIns="91440" tIns="45720" rIns="91440" bIns="45720" rtlCol="0" anchor="ctr">
            <a:spAutoFit/>
          </a:bodyPr>
          <a:lstStyle/>
          <a:p>
            <a:r>
              <a:rPr lang="en-US" dirty="0"/>
              <a:t>Click to edit Master title style</a:t>
            </a:r>
          </a:p>
        </p:txBody>
      </p:sp>
      <p:sp>
        <p:nvSpPr>
          <p:cNvPr id="7" name="Slide Number Placeholder 5"/>
          <p:cNvSpPr>
            <a:spLocks noGrp="1"/>
          </p:cNvSpPr>
          <p:nvPr>
            <p:ph type="sldNum" sz="quarter" idx="12"/>
          </p:nvPr>
        </p:nvSpPr>
        <p:spPr>
          <a:xfrm>
            <a:off x="9067800" y="6356350"/>
            <a:ext cx="2743200" cy="365125"/>
          </a:xfrm>
        </p:spPr>
        <p:txBody>
          <a:bodyPr/>
          <a:lstStyle/>
          <a:p>
            <a:fld id="{786A64DB-DBB3-CA48-993E-0DE1651AF3A6}" type="slidenum">
              <a:rPr lang="en-US" smtClean="0"/>
              <a:pPr/>
              <a:t>‹#›</a:t>
            </a:fld>
            <a:endParaRPr lang="en-US"/>
          </a:p>
        </p:txBody>
      </p:sp>
    </p:spTree>
    <p:extLst>
      <p:ext uri="{BB962C8B-B14F-4D97-AF65-F5344CB8AC3E}">
        <p14:creationId xmlns:p14="http://schemas.microsoft.com/office/powerpoint/2010/main" val="346622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2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6131" y="685800"/>
            <a:ext cx="10515600" cy="646331"/>
          </a:xfr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9077960" y="6356350"/>
            <a:ext cx="2743200" cy="365125"/>
          </a:xfrm>
        </p:spPr>
        <p:txBody>
          <a:bodyPr/>
          <a:lstStyle>
            <a:lvl1pPr>
              <a:defRPr b="0" cap="none" spc="0">
                <a:ln w="0"/>
                <a:solidFill>
                  <a:schemeClr val="accent1">
                    <a:lumMod val="50000"/>
                  </a:schemeClr>
                </a:solidFill>
                <a:effectLst>
                  <a:outerShdw blurRad="38100" dist="25400" dir="5400000" algn="ctr" rotWithShape="0">
                    <a:srgbClr val="6E747A">
                      <a:alpha val="43000"/>
                    </a:srgbClr>
                  </a:outerShdw>
                </a:effectLst>
              </a:defRPr>
            </a:lvl1pPr>
          </a:lstStyle>
          <a:p>
            <a:fld id="{786A64DB-DBB3-CA48-993E-0DE1651AF3A6}" type="slidenum">
              <a:rPr lang="en-US" smtClean="0">
                <a:solidFill>
                  <a:srgbClr val="4472C4">
                    <a:lumMod val="50000"/>
                  </a:srgbClr>
                </a:solidFill>
              </a:rPr>
              <a:pPr/>
              <a:t>‹#›</a:t>
            </a:fld>
            <a:endParaRPr lang="en-US" dirty="0">
              <a:solidFill>
                <a:srgbClr val="4472C4">
                  <a:lumMod val="50000"/>
                </a:srgbClr>
              </a:solidFill>
            </a:endParaRPr>
          </a:p>
        </p:txBody>
      </p:sp>
    </p:spTree>
    <p:extLst>
      <p:ext uri="{BB962C8B-B14F-4D97-AF65-F5344CB8AC3E}">
        <p14:creationId xmlns:p14="http://schemas.microsoft.com/office/powerpoint/2010/main" val="214558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15045" y="685800"/>
            <a:ext cx="10515600" cy="646331"/>
          </a:xfrm>
        </p:spPr>
        <p:txBody>
          <a:bodyPr anchor="t" anchorCtr="0">
            <a:spAutoFit/>
          </a:bodyPr>
          <a:lstStyle>
            <a:lvl1pPr>
              <a:defRPr sz="4000">
                <a:solidFill>
                  <a:schemeClr val="bg1"/>
                </a:solidFill>
              </a:defRPr>
            </a:lvl1pPr>
          </a:lstStyle>
          <a:p>
            <a:r>
              <a:rPr lang="en-US" dirty="0"/>
              <a:t>Click to edit Master title style</a:t>
            </a:r>
          </a:p>
        </p:txBody>
      </p:sp>
      <p:sp>
        <p:nvSpPr>
          <p:cNvPr id="3" name="Slide Number Placeholder 2"/>
          <p:cNvSpPr>
            <a:spLocks noGrp="1"/>
          </p:cNvSpPr>
          <p:nvPr>
            <p:ph type="sldNum" sz="quarter" idx="10"/>
          </p:nvPr>
        </p:nvSpPr>
        <p:spPr>
          <a:xfrm>
            <a:off x="9067800" y="6356350"/>
            <a:ext cx="2743200" cy="365125"/>
          </a:xfrm>
        </p:spPr>
        <p:txBody>
          <a:bodyPr/>
          <a:lstStyle>
            <a:lvl1pPr>
              <a:defRPr>
                <a:solidFill>
                  <a:schemeClr val="accent1">
                    <a:lumMod val="50000"/>
                  </a:schemeClr>
                </a:solidFill>
              </a:defRPr>
            </a:lvl1pPr>
          </a:lstStyle>
          <a:p>
            <a:fld id="{786A64DB-DBB3-CA48-993E-0DE1651AF3A6}" type="slidenum">
              <a:rPr lang="en-US" smtClean="0">
                <a:solidFill>
                  <a:srgbClr val="4472C4">
                    <a:lumMod val="50000"/>
                  </a:srgbClr>
                </a:solidFill>
              </a:rPr>
              <a:pPr/>
              <a:t>‹#›</a:t>
            </a:fld>
            <a:endParaRPr lang="en-US" dirty="0">
              <a:solidFill>
                <a:srgbClr val="4472C4">
                  <a:lumMod val="50000"/>
                </a:srgbClr>
              </a:solidFill>
            </a:endParaRPr>
          </a:p>
        </p:txBody>
      </p:sp>
    </p:spTree>
    <p:extLst>
      <p:ext uri="{BB962C8B-B14F-4D97-AF65-F5344CB8AC3E}">
        <p14:creationId xmlns:p14="http://schemas.microsoft.com/office/powerpoint/2010/main" val="39621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32">
          <p15:clr>
            <a:srgbClr val="FBAE40"/>
          </p15:clr>
        </p15:guide>
        <p15:guide id="2"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a:xfrm>
            <a:off x="9067800" y="6356350"/>
            <a:ext cx="2743200" cy="365125"/>
          </a:xfrm>
        </p:spPr>
        <p:txBody>
          <a:bodyPr/>
          <a:lstStyle>
            <a:lvl1pPr>
              <a:defRPr>
                <a:solidFill>
                  <a:schemeClr val="accent1">
                    <a:lumMod val="50000"/>
                  </a:schemeClr>
                </a:solidFill>
              </a:defRPr>
            </a:lvl1pPr>
          </a:lstStyle>
          <a:p>
            <a:fld id="{786A64DB-DBB3-CA48-993E-0DE1651AF3A6}" type="slidenum">
              <a:rPr lang="en-US" smtClean="0">
                <a:solidFill>
                  <a:srgbClr val="4472C4">
                    <a:lumMod val="50000"/>
                  </a:srgbClr>
                </a:solidFill>
              </a:rPr>
              <a:pPr/>
              <a:t>‹#›</a:t>
            </a:fld>
            <a:endParaRPr lang="en-US" dirty="0">
              <a:solidFill>
                <a:srgbClr val="4472C4">
                  <a:lumMod val="50000"/>
                </a:srgbClr>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89092"/>
            <a:ext cx="12192097" cy="3533742"/>
          </a:xfrm>
          <a:prstGeom prst="rect">
            <a:avLst/>
          </a:prstGeom>
        </p:spPr>
      </p:pic>
      <p:sp>
        <p:nvSpPr>
          <p:cNvPr id="8" name="Rectangle 7"/>
          <p:cNvSpPr/>
          <p:nvPr userDrawn="1"/>
        </p:nvSpPr>
        <p:spPr>
          <a:xfrm>
            <a:off x="0" y="1960536"/>
            <a:ext cx="12460637" cy="2138766"/>
          </a:xfrm>
          <a:prstGeom prst="rect">
            <a:avLst/>
          </a:prstGeom>
          <a:solidFill>
            <a:schemeClr val="bg1">
              <a:alpha val="50000"/>
            </a:schemeClr>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hasCustomPrompt="1"/>
          </p:nvPr>
        </p:nvSpPr>
        <p:spPr>
          <a:xfrm>
            <a:off x="838200" y="2311849"/>
            <a:ext cx="10515600" cy="1338828"/>
          </a:xfrm>
        </p:spPr>
        <p:txBody>
          <a:bodyPr>
            <a:spAutoFit/>
          </a:bodyPr>
          <a:lstStyle>
            <a:lvl1pPr algn="ctr">
              <a:defRPr sz="5000" b="1" baseline="0"/>
            </a:lvl1pPr>
          </a:lstStyle>
          <a:p>
            <a:r>
              <a:rPr lang="en-US" dirty="0"/>
              <a:t>NASA SCIENCE</a:t>
            </a:r>
            <a:br>
              <a:rPr lang="en-US" dirty="0"/>
            </a:br>
            <a:r>
              <a:rPr lang="en-US" sz="4000" b="0" dirty="0"/>
              <a:t>Subtitle Goes Here</a:t>
            </a:r>
            <a:endParaRPr lang="en-US" dirty="0"/>
          </a:p>
        </p:txBody>
      </p:sp>
    </p:spTree>
    <p:extLst>
      <p:ext uri="{BB962C8B-B14F-4D97-AF65-F5344CB8AC3E}">
        <p14:creationId xmlns:p14="http://schemas.microsoft.com/office/powerpoint/2010/main" val="229259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8">
          <p15:clr>
            <a:srgbClr val="FBAE40"/>
          </p15:clr>
        </p15:guide>
        <p15:guide id="2" pos="3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 y="4953000"/>
            <a:ext cx="6902196" cy="978729"/>
          </a:xfrm>
        </p:spPr>
        <p:txBody>
          <a:bodyPr wrap="square" anchor="t" anchorCtr="0">
            <a:spAutoFit/>
          </a:bodyPr>
          <a:lstStyle>
            <a:lvl1pPr algn="l">
              <a:defRPr sz="3200" b="1" i="0" baseline="0">
                <a:solidFill>
                  <a:schemeClr val="bg1"/>
                </a:solidFill>
                <a:latin typeface="Arial Narrow" charset="0"/>
                <a:ea typeface="Arial Narrow" charset="0"/>
                <a:cs typeface="Arial Narrow" charset="0"/>
              </a:defRPr>
            </a:lvl1pPr>
          </a:lstStyle>
          <a:p>
            <a:r>
              <a:rPr lang="en-US" dirty="0"/>
              <a:t>The New Animated Earth</a:t>
            </a:r>
            <a:br>
              <a:rPr lang="en-US" dirty="0"/>
            </a:br>
            <a:r>
              <a:rPr lang="en-US" dirty="0"/>
              <a:t>Science Division Template</a:t>
            </a:r>
          </a:p>
        </p:txBody>
      </p:sp>
      <p:sp>
        <p:nvSpPr>
          <p:cNvPr id="12" name="Text Placeholder 4"/>
          <p:cNvSpPr>
            <a:spLocks noGrp="1"/>
          </p:cNvSpPr>
          <p:nvPr>
            <p:ph type="body" sz="quarter" idx="10" hasCustomPrompt="1"/>
          </p:nvPr>
        </p:nvSpPr>
        <p:spPr>
          <a:xfrm>
            <a:off x="7668832" y="4928616"/>
            <a:ext cx="4048125" cy="313944"/>
          </a:xfrm>
        </p:spPr>
        <p:txBody>
          <a:bodyPr>
            <a:normAutofit/>
          </a:bodyPr>
          <a:lstStyle>
            <a:lvl1pPr marL="0" indent="0" algn="r">
              <a:buNone/>
              <a:defRPr sz="1800" b="1" baseline="0">
                <a:solidFill>
                  <a:srgbClr val="244D60"/>
                </a:solidFill>
              </a:defRPr>
            </a:lvl1pPr>
            <a:lvl2pPr algn="r">
              <a:defRPr/>
            </a:lvl2pPr>
            <a:lvl3pPr algn="r">
              <a:defRPr/>
            </a:lvl3pPr>
            <a:lvl4pPr algn="r">
              <a:defRPr/>
            </a:lvl4pPr>
            <a:lvl5pPr algn="r">
              <a:defRPr/>
            </a:lvl5pPr>
          </a:lstStyle>
          <a:p>
            <a:pPr marL="228600" marR="0" lvl="0" indent="-228600" algn="r" defTabSz="914400" rtl="0" eaLnBrk="1" fontAlgn="auto" latinLnBrk="0" hangingPunct="1">
              <a:lnSpc>
                <a:spcPct val="90000"/>
              </a:lnSpc>
              <a:spcBef>
                <a:spcPts val="1000"/>
              </a:spcBef>
              <a:spcAft>
                <a:spcPts val="0"/>
              </a:spcAft>
              <a:buClrTx/>
              <a:buSzTx/>
              <a:tabLst/>
              <a:defRPr/>
            </a:pPr>
            <a:r>
              <a:rPr lang="en-US" dirty="0"/>
              <a:t>Presenter Name</a:t>
            </a:r>
          </a:p>
        </p:txBody>
      </p:sp>
      <p:sp>
        <p:nvSpPr>
          <p:cNvPr id="13" name="Text Placeholder 3"/>
          <p:cNvSpPr>
            <a:spLocks noGrp="1"/>
          </p:cNvSpPr>
          <p:nvPr>
            <p:ph type="body" sz="quarter" idx="11" hasCustomPrompt="1"/>
          </p:nvPr>
        </p:nvSpPr>
        <p:spPr>
          <a:xfrm>
            <a:off x="7644765" y="5254435"/>
            <a:ext cx="4071938" cy="1012825"/>
          </a:xfrm>
        </p:spPr>
        <p:txBody>
          <a:bodyPr>
            <a:noAutofit/>
          </a:bodyPr>
          <a:lstStyle>
            <a:lvl1pPr marL="0" indent="0" algn="r">
              <a:spcBef>
                <a:spcPts val="400"/>
              </a:spcBef>
              <a:buFont typeface="Arial" charset="0"/>
              <a:buNone/>
              <a:defRPr sz="18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Title</a:t>
            </a:r>
          </a:p>
          <a:p>
            <a:pPr lvl="0"/>
            <a:r>
              <a:rPr lang="en-US" dirty="0"/>
              <a:t>Organization</a:t>
            </a:r>
          </a:p>
          <a:p>
            <a:pPr lvl="0"/>
            <a:r>
              <a:rPr lang="en-US" dirty="0"/>
              <a:t>Contact</a:t>
            </a:r>
          </a:p>
        </p:txBody>
      </p:sp>
      <p:sp>
        <p:nvSpPr>
          <p:cNvPr id="14" name="Text Placeholder 3"/>
          <p:cNvSpPr>
            <a:spLocks noGrp="1"/>
          </p:cNvSpPr>
          <p:nvPr>
            <p:ph type="body" sz="quarter" idx="12" hasCustomPrompt="1"/>
          </p:nvPr>
        </p:nvSpPr>
        <p:spPr>
          <a:xfrm>
            <a:off x="7644765" y="6339395"/>
            <a:ext cx="4071938" cy="317437"/>
          </a:xfrm>
        </p:spPr>
        <p:txBody>
          <a:bodyPr>
            <a:noAutofit/>
          </a:bodyPr>
          <a:lstStyle>
            <a:lvl1pPr marL="0" indent="0" algn="r">
              <a:spcBef>
                <a:spcPts val="400"/>
              </a:spcBef>
              <a:buFont typeface="Arial" charset="0"/>
              <a:buNone/>
              <a:defRPr sz="1400" baseline="0">
                <a:solidFill>
                  <a:srgbClr val="244D60"/>
                </a:solidFill>
              </a:defRPr>
            </a:lvl1pPr>
            <a:lvl2pPr marL="457200" indent="0" algn="r">
              <a:buFont typeface="Arial" charset="0"/>
              <a:buNone/>
              <a:defRPr sz="1800">
                <a:solidFill>
                  <a:srgbClr val="244D60"/>
                </a:solidFill>
              </a:defRPr>
            </a:lvl2pPr>
            <a:lvl3pPr marL="914400" indent="0" algn="r">
              <a:buFont typeface="Arial" charset="0"/>
              <a:buNone/>
              <a:defRPr sz="1800">
                <a:solidFill>
                  <a:srgbClr val="244D60"/>
                </a:solidFill>
              </a:defRPr>
            </a:lvl3pPr>
            <a:lvl4pPr marL="1371600" indent="0" algn="r">
              <a:buFont typeface="Arial" charset="0"/>
              <a:buNone/>
              <a:defRPr sz="1800">
                <a:solidFill>
                  <a:srgbClr val="244D60"/>
                </a:solidFill>
              </a:defRPr>
            </a:lvl4pPr>
            <a:lvl5pPr marL="1828800" indent="0" algn="r">
              <a:buFont typeface="Arial" charset="0"/>
              <a:buNone/>
              <a:defRPr sz="1800">
                <a:solidFill>
                  <a:srgbClr val="244D60"/>
                </a:solidFill>
              </a:defRPr>
            </a:lvl5pPr>
          </a:lstStyle>
          <a:p>
            <a:pPr lvl="0"/>
            <a:r>
              <a:rPr lang="en-US" dirty="0"/>
              <a:t>MONTH YEAR</a:t>
            </a:r>
          </a:p>
        </p:txBody>
      </p:sp>
    </p:spTree>
    <p:extLst>
      <p:ext uri="{BB962C8B-B14F-4D97-AF65-F5344CB8AC3E}">
        <p14:creationId xmlns:p14="http://schemas.microsoft.com/office/powerpoint/2010/main" val="8932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120">
          <p15:clr>
            <a:srgbClr val="FBAE40"/>
          </p15:clr>
        </p15:guide>
        <p15:guide id="2" pos="3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D3969B-A44D-443B-904B-676B2E7C10DF}" type="datetime1">
              <a:rPr lang="en-US" smtClean="0">
                <a:solidFill>
                  <a:prstClr val="black"/>
                </a:solidFill>
              </a:rPr>
              <a:pPr/>
              <a:t>7/11/18</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6C10C78B-D409-4598-B844-9505F3D2EE4F}" type="slidenum">
              <a:rPr lang="en-US" smtClean="0"/>
              <a:pPr/>
              <a:t>‹#›</a:t>
            </a:fld>
            <a:endParaRPr lang="en-US"/>
          </a:p>
        </p:txBody>
      </p:sp>
    </p:spTree>
    <p:extLst>
      <p:ext uri="{BB962C8B-B14F-4D97-AF65-F5344CB8AC3E}">
        <p14:creationId xmlns:p14="http://schemas.microsoft.com/office/powerpoint/2010/main" val="97296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718E9C"/>
                </a:solidFill>
              </a:defRPr>
            </a:lvl1pPr>
          </a:lstStyle>
          <a:p>
            <a:fld id="{786A64DB-DBB3-CA48-993E-0DE1651AF3A6}" type="slidenum">
              <a:rPr lang="en-US" smtClean="0"/>
              <a:pPr/>
              <a:t>‹#›</a:t>
            </a:fld>
            <a:endParaRPr lang="en-US" dirty="0"/>
          </a:p>
        </p:txBody>
      </p:sp>
    </p:spTree>
    <p:extLst>
      <p:ext uri="{BB962C8B-B14F-4D97-AF65-F5344CB8AC3E}">
        <p14:creationId xmlns:p14="http://schemas.microsoft.com/office/powerpoint/2010/main" val="6902429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i="0" kern="1200">
          <a:solidFill>
            <a:schemeClr val="accent1">
              <a:lumMod val="50000"/>
            </a:schemeClr>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lumMod val="50000"/>
            </a:schemeClr>
          </a:solidFill>
          <a:latin typeface="Arial Narrow" charset="0"/>
          <a:ea typeface="Arial Narrow" charset="0"/>
          <a:cs typeface="Arial Narrow" charset="0"/>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Arial Narrow" charset="0"/>
          <a:ea typeface="Arial Narrow" charset="0"/>
          <a:cs typeface="Arial Narrow" charset="0"/>
        </a:defRPr>
      </a:lvl2pPr>
      <a:lvl3pPr marL="1143000" indent="-228600" algn="l" defTabSz="914400" rtl="0" eaLnBrk="1" latinLnBrk="0" hangingPunct="1">
        <a:lnSpc>
          <a:spcPct val="90000"/>
        </a:lnSpc>
        <a:spcBef>
          <a:spcPts val="500"/>
        </a:spcBef>
        <a:buFont typeface="Arial"/>
        <a:buChar char="•"/>
        <a:defRPr sz="2000" kern="1200">
          <a:solidFill>
            <a:schemeClr val="accent1">
              <a:lumMod val="50000"/>
            </a:schemeClr>
          </a:solidFill>
          <a:latin typeface="Arial Narrow" charset="0"/>
          <a:ea typeface="Arial Narrow"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chemeClr val="accent1">
              <a:lumMod val="50000"/>
            </a:schemeClr>
          </a:solidFill>
          <a:latin typeface="Arial Narrow" charset="0"/>
          <a:ea typeface="Arial Narrow"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www.jackakaye.com/"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8469-196E-4949-BAFC-1FFDA8810A43}"/>
              </a:ext>
            </a:extLst>
          </p:cNvPr>
          <p:cNvSpPr>
            <a:spLocks noGrp="1"/>
          </p:cNvSpPr>
          <p:nvPr>
            <p:ph type="title"/>
          </p:nvPr>
        </p:nvSpPr>
        <p:spPr>
          <a:xfrm>
            <a:off x="838200" y="365125"/>
            <a:ext cx="10515600" cy="1325563"/>
          </a:xfrm>
        </p:spPr>
        <p:txBody>
          <a:bodyPr>
            <a:normAutofit/>
          </a:bodyPr>
          <a:lstStyle/>
          <a:p>
            <a:r>
              <a:rPr lang="en-US" sz="3600" dirty="0">
                <a:latin typeface="Arial" panose="020B0604020202020204" pitchFamily="34" charset="0"/>
                <a:cs typeface="Arial" panose="020B0604020202020204" pitchFamily="34" charset="0"/>
              </a:rPr>
              <a:t>Welcome!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NASA Earth Science Research Results Portal</a:t>
            </a:r>
          </a:p>
        </p:txBody>
      </p:sp>
      <p:sp>
        <p:nvSpPr>
          <p:cNvPr id="3" name="Slide Number Placeholder 2">
            <a:extLst>
              <a:ext uri="{FF2B5EF4-FFF2-40B4-BE49-F238E27FC236}">
                <a16:creationId xmlns:a16="http://schemas.microsoft.com/office/drawing/2014/main" id="{5844828A-40FA-1C4F-A450-C70255CE0BEA}"/>
              </a:ext>
            </a:extLst>
          </p:cNvPr>
          <p:cNvSpPr>
            <a:spLocks noGrp="1"/>
          </p:cNvSpPr>
          <p:nvPr>
            <p:ph type="sldNum" sz="quarter" idx="12"/>
          </p:nvPr>
        </p:nvSpPr>
        <p:spPr/>
        <p:txBody>
          <a:bodyPr/>
          <a:lstStyle/>
          <a:p>
            <a:fld id="{6C10C78B-D409-4598-B844-9505F3D2EE4F}" type="slidenum">
              <a:rPr lang="en-US" smtClean="0"/>
              <a:pPr/>
              <a:t>1</a:t>
            </a:fld>
            <a:endParaRPr lang="en-US"/>
          </a:p>
        </p:txBody>
      </p:sp>
      <p:sp>
        <p:nvSpPr>
          <p:cNvPr id="4" name="TextBox 3">
            <a:extLst>
              <a:ext uri="{FF2B5EF4-FFF2-40B4-BE49-F238E27FC236}">
                <a16:creationId xmlns:a16="http://schemas.microsoft.com/office/drawing/2014/main" id="{CE317B67-5DA0-3A43-B950-6D28C5B49D68}"/>
              </a:ext>
            </a:extLst>
          </p:cNvPr>
          <p:cNvSpPr txBox="1"/>
          <p:nvPr/>
        </p:nvSpPr>
        <p:spPr>
          <a:xfrm>
            <a:off x="838200" y="1812190"/>
            <a:ext cx="2019300"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Home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Log In</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My Profile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My Submissions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
        <p:nvSpPr>
          <p:cNvPr id="5" name="Hexagon 4">
            <a:extLst>
              <a:ext uri="{FF2B5EF4-FFF2-40B4-BE49-F238E27FC236}">
                <a16:creationId xmlns:a16="http://schemas.microsoft.com/office/drawing/2014/main" id="{9D952AC9-E551-3E4E-9178-37493F9BE05F}"/>
              </a:ext>
            </a:extLst>
          </p:cNvPr>
          <p:cNvSpPr/>
          <p:nvPr/>
        </p:nvSpPr>
        <p:spPr>
          <a:xfrm>
            <a:off x="5586941" y="2992371"/>
            <a:ext cx="1872351" cy="1614095"/>
          </a:xfrm>
          <a:prstGeom prst="hexagon">
            <a:avLst/>
          </a:prstGeom>
          <a:solidFill>
            <a:srgbClr val="6CCFCA"/>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About and Guidelines</a:t>
            </a:r>
          </a:p>
        </p:txBody>
      </p:sp>
      <p:sp>
        <p:nvSpPr>
          <p:cNvPr id="7" name="Hexagon 6">
            <a:extLst>
              <a:ext uri="{FF2B5EF4-FFF2-40B4-BE49-F238E27FC236}">
                <a16:creationId xmlns:a16="http://schemas.microsoft.com/office/drawing/2014/main" id="{E18E98B3-2C5F-8C41-B418-BE469F1918B5}"/>
              </a:ext>
            </a:extLst>
          </p:cNvPr>
          <p:cNvSpPr/>
          <p:nvPr/>
        </p:nvSpPr>
        <p:spPr>
          <a:xfrm>
            <a:off x="9929068" y="2973162"/>
            <a:ext cx="1894632" cy="1633303"/>
          </a:xfrm>
          <a:prstGeom prst="hexagon">
            <a:avLst/>
          </a:prstGeom>
          <a:solidFill>
            <a:srgbClr val="4DA7C9"/>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PI Contact Information</a:t>
            </a:r>
          </a:p>
        </p:txBody>
      </p:sp>
      <p:sp>
        <p:nvSpPr>
          <p:cNvPr id="8" name="Hexagon 7">
            <a:extLst>
              <a:ext uri="{FF2B5EF4-FFF2-40B4-BE49-F238E27FC236}">
                <a16:creationId xmlns:a16="http://schemas.microsoft.com/office/drawing/2014/main" id="{06D58567-0071-7840-A7DF-C2566078A7EB}"/>
              </a:ext>
            </a:extLst>
          </p:cNvPr>
          <p:cNvSpPr/>
          <p:nvPr/>
        </p:nvSpPr>
        <p:spPr>
          <a:xfrm>
            <a:off x="7736884" y="2974164"/>
            <a:ext cx="1914592" cy="1650510"/>
          </a:xfrm>
          <a:prstGeom prst="hexagon">
            <a:avLst/>
          </a:prstGeom>
          <a:solidFill>
            <a:srgbClr val="BBE0B5"/>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Search the Database</a:t>
            </a:r>
          </a:p>
        </p:txBody>
      </p:sp>
      <p:sp>
        <p:nvSpPr>
          <p:cNvPr id="10" name="TextBox 9">
            <a:extLst>
              <a:ext uri="{FF2B5EF4-FFF2-40B4-BE49-F238E27FC236}">
                <a16:creationId xmlns:a16="http://schemas.microsoft.com/office/drawing/2014/main" id="{E52EA3CA-D845-AC42-8E05-99A24F9F0173}"/>
              </a:ext>
            </a:extLst>
          </p:cNvPr>
          <p:cNvSpPr txBox="1"/>
          <p:nvPr/>
        </p:nvSpPr>
        <p:spPr>
          <a:xfrm>
            <a:off x="3352426" y="1808280"/>
            <a:ext cx="8001373" cy="73866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This portal is designed to serve as a centralized repository of published and unpublished Earth science research results either funded by NASA’s Earth Science Division or made possible by NASA’s Earth science data. Log in to access your submissions or submit a result. Please read our guidelines and best practices for how to get the most out of the portal. </a:t>
            </a:r>
          </a:p>
        </p:txBody>
      </p:sp>
      <p:sp>
        <p:nvSpPr>
          <p:cNvPr id="12" name="Hexagon 11">
            <a:extLst>
              <a:ext uri="{FF2B5EF4-FFF2-40B4-BE49-F238E27FC236}">
                <a16:creationId xmlns:a16="http://schemas.microsoft.com/office/drawing/2014/main" id="{110A9B01-CAC3-8844-971B-8CDBF035D8C2}"/>
              </a:ext>
            </a:extLst>
          </p:cNvPr>
          <p:cNvSpPr/>
          <p:nvPr/>
        </p:nvSpPr>
        <p:spPr>
          <a:xfrm>
            <a:off x="3352427" y="2971162"/>
            <a:ext cx="1918073" cy="1653511"/>
          </a:xfrm>
          <a:prstGeom prst="hexagon">
            <a:avLst/>
          </a:prstGeom>
          <a:solidFill>
            <a:srgbClr val="8ABCD5"/>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Log In</a:t>
            </a:r>
          </a:p>
        </p:txBody>
      </p:sp>
    </p:spTree>
    <p:extLst>
      <p:ext uri="{BB962C8B-B14F-4D97-AF65-F5344CB8AC3E}">
        <p14:creationId xmlns:p14="http://schemas.microsoft.com/office/powerpoint/2010/main" val="279152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2444-69A0-FE45-9C46-1A6375F799CC}"/>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PI Contact Information</a:t>
            </a:r>
          </a:p>
        </p:txBody>
      </p:sp>
      <p:sp>
        <p:nvSpPr>
          <p:cNvPr id="3" name="Slide Number Placeholder 2">
            <a:extLst>
              <a:ext uri="{FF2B5EF4-FFF2-40B4-BE49-F238E27FC236}">
                <a16:creationId xmlns:a16="http://schemas.microsoft.com/office/drawing/2014/main" id="{09FD8106-562A-C542-A32A-83BFD3A1B655}"/>
              </a:ext>
            </a:extLst>
          </p:cNvPr>
          <p:cNvSpPr>
            <a:spLocks noGrp="1"/>
          </p:cNvSpPr>
          <p:nvPr>
            <p:ph type="sldNum" sz="quarter" idx="12"/>
          </p:nvPr>
        </p:nvSpPr>
        <p:spPr/>
        <p:txBody>
          <a:bodyPr/>
          <a:lstStyle/>
          <a:p>
            <a:fld id="{6C10C78B-D409-4598-B844-9505F3D2EE4F}" type="slidenum">
              <a:rPr lang="en-US" smtClean="0"/>
              <a:pPr/>
              <a:t>10</a:t>
            </a:fld>
            <a:endParaRPr lang="en-US"/>
          </a:p>
        </p:txBody>
      </p:sp>
      <p:graphicFrame>
        <p:nvGraphicFramePr>
          <p:cNvPr id="5" name="Table 4">
            <a:extLst>
              <a:ext uri="{FF2B5EF4-FFF2-40B4-BE49-F238E27FC236}">
                <a16:creationId xmlns:a16="http://schemas.microsoft.com/office/drawing/2014/main" id="{50D9C3A6-2FD2-284C-B4C6-EAA333D87A82}"/>
              </a:ext>
            </a:extLst>
          </p:cNvPr>
          <p:cNvGraphicFramePr>
            <a:graphicFrameLocks noGrp="1"/>
          </p:cNvGraphicFramePr>
          <p:nvPr>
            <p:extLst>
              <p:ext uri="{D42A27DB-BD31-4B8C-83A1-F6EECF244321}">
                <p14:modId xmlns:p14="http://schemas.microsoft.com/office/powerpoint/2010/main" val="3591733109"/>
              </p:ext>
            </p:extLst>
          </p:nvPr>
        </p:nvGraphicFramePr>
        <p:xfrm>
          <a:off x="3532094" y="2073904"/>
          <a:ext cx="7637475" cy="2743200"/>
        </p:xfrm>
        <a:graphic>
          <a:graphicData uri="http://schemas.openxmlformats.org/drawingml/2006/table">
            <a:tbl>
              <a:tblPr firstRow="1" bandRow="1">
                <a:tableStyleId>{5C22544A-7EE6-4342-B048-85BDC9FD1C3A}</a:tableStyleId>
              </a:tblPr>
              <a:tblGrid>
                <a:gridCol w="1775012">
                  <a:extLst>
                    <a:ext uri="{9D8B030D-6E8A-4147-A177-3AD203B41FA5}">
                      <a16:colId xmlns:a16="http://schemas.microsoft.com/office/drawing/2014/main" val="3623748015"/>
                    </a:ext>
                  </a:extLst>
                </a:gridCol>
                <a:gridCol w="1344706">
                  <a:extLst>
                    <a:ext uri="{9D8B030D-6E8A-4147-A177-3AD203B41FA5}">
                      <a16:colId xmlns:a16="http://schemas.microsoft.com/office/drawing/2014/main" val="763539433"/>
                    </a:ext>
                  </a:extLst>
                </a:gridCol>
                <a:gridCol w="2579751">
                  <a:extLst>
                    <a:ext uri="{9D8B030D-6E8A-4147-A177-3AD203B41FA5}">
                      <a16:colId xmlns:a16="http://schemas.microsoft.com/office/drawing/2014/main" val="2204277078"/>
                    </a:ext>
                  </a:extLst>
                </a:gridCol>
                <a:gridCol w="1938006">
                  <a:extLst>
                    <a:ext uri="{9D8B030D-6E8A-4147-A177-3AD203B41FA5}">
                      <a16:colId xmlns:a16="http://schemas.microsoft.com/office/drawing/2014/main" val="2871140577"/>
                    </a:ext>
                  </a:extLst>
                </a:gridCol>
              </a:tblGrid>
              <a:tr h="370840">
                <a:tc>
                  <a:txBody>
                    <a:bodyPr/>
                    <a:lstStyle/>
                    <a:p>
                      <a:pPr algn="ctr"/>
                      <a:r>
                        <a:rPr lang="en-US" sz="1400" b="0" i="0" dirty="0">
                          <a:latin typeface="Arial Narrow" panose="020B0604020202020204" pitchFamily="34" charset="0"/>
                          <a:cs typeface="Arial Narrow" panose="020B0604020202020204" pitchFamily="34" charset="0"/>
                        </a:rPr>
                        <a:t>Name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Center</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Title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Phone Number</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Last Name, First Name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GSFC</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Project Scientist, ABoVE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32617930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Last Name, First Name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MSFC</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Program Scientist, SERVIR</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15780023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Last Name, First Name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HQ</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Program Scientist, GPM</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35338974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Last Name, First Name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JPL</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Project Scientist, GRACE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13579599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Last Name, First Name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LaRC</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Lead Scientist, Hydrology Lab</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4587949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Last Name, First Name</a:t>
                      </a:r>
                    </a:p>
                    <a:p>
                      <a:pPr algn="ctr"/>
                      <a:endParaRPr lang="en-US" sz="1400" b="0" i="0" dirty="0">
                        <a:solidFill>
                          <a:srgbClr val="203864"/>
                        </a:solidFill>
                        <a:latin typeface="Arial Narrow" panose="020B0604020202020204" pitchFamily="34" charset="0"/>
                        <a:cs typeface="Arial Narrow" panose="020B0604020202020204" pitchFamily="34" charset="0"/>
                      </a:endParaRP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ARC</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Program Scientist, SEAC4RS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dirty="0">
                          <a:solidFill>
                            <a:srgbClr val="203864"/>
                          </a:solidFill>
                          <a:latin typeface="Arial Narrow" panose="020B0604020202020204" pitchFamily="34" charset="0"/>
                          <a:cs typeface="Arial Narrow" panose="020B0604020202020204" pitchFamily="34" charset="0"/>
                        </a:rPr>
                        <a:t>(XXX) XXX-XXXX</a:t>
                      </a:r>
                    </a:p>
                  </a:txBody>
                  <a:tcPr>
                    <a:noFill/>
                  </a:tcPr>
                </a:tc>
                <a:extLst>
                  <a:ext uri="{0D108BD9-81ED-4DB2-BD59-A6C34878D82A}">
                    <a16:rowId xmlns:a16="http://schemas.microsoft.com/office/drawing/2014/main" val="3505191904"/>
                  </a:ext>
                </a:extLst>
              </a:tr>
            </a:tbl>
          </a:graphicData>
        </a:graphic>
      </p:graphicFrame>
      <p:sp>
        <p:nvSpPr>
          <p:cNvPr id="6" name="TextBox 5">
            <a:extLst>
              <a:ext uri="{FF2B5EF4-FFF2-40B4-BE49-F238E27FC236}">
                <a16:creationId xmlns:a16="http://schemas.microsoft.com/office/drawing/2014/main" id="{F6B8AB3C-58A9-4C4F-9F8A-086E4909EA4E}"/>
              </a:ext>
            </a:extLst>
          </p:cNvPr>
          <p:cNvSpPr txBox="1"/>
          <p:nvPr/>
        </p:nvSpPr>
        <p:spPr>
          <a:xfrm>
            <a:off x="3532094" y="1543742"/>
            <a:ext cx="1236236" cy="369332"/>
          </a:xfrm>
          <a:prstGeom prst="rect">
            <a:avLst/>
          </a:prstGeom>
          <a:noFill/>
        </p:spPr>
        <p:txBody>
          <a:bodyPr wrap="none" rtlCol="0">
            <a:spAutoFit/>
          </a:bodyPr>
          <a:lstStyle/>
          <a:p>
            <a:r>
              <a:rPr lang="en-US" dirty="0">
                <a:solidFill>
                  <a:srgbClr val="203864"/>
                </a:solidFill>
                <a:latin typeface="Arial Narrow" panose="020B0604020202020204" pitchFamily="34" charset="0"/>
                <a:cs typeface="Arial Narrow" panose="020B0604020202020204" pitchFamily="34" charset="0"/>
              </a:rPr>
              <a:t>Click to view</a:t>
            </a:r>
          </a:p>
        </p:txBody>
      </p:sp>
      <p:sp>
        <p:nvSpPr>
          <p:cNvPr id="7" name="TextBox 6">
            <a:extLst>
              <a:ext uri="{FF2B5EF4-FFF2-40B4-BE49-F238E27FC236}">
                <a16:creationId xmlns:a16="http://schemas.microsoft.com/office/drawing/2014/main" id="{3587F047-0E35-F049-97A4-645DD2F87B3C}"/>
              </a:ext>
            </a:extLst>
          </p:cNvPr>
          <p:cNvSpPr txBox="1"/>
          <p:nvPr/>
        </p:nvSpPr>
        <p:spPr>
          <a:xfrm>
            <a:off x="6989976" y="1543742"/>
            <a:ext cx="4549388"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PI Contact Information</a:t>
            </a:r>
          </a:p>
        </p:txBody>
      </p:sp>
      <p:sp>
        <p:nvSpPr>
          <p:cNvPr id="8" name="TextBox 7">
            <a:extLst>
              <a:ext uri="{FF2B5EF4-FFF2-40B4-BE49-F238E27FC236}">
                <a16:creationId xmlns:a16="http://schemas.microsoft.com/office/drawing/2014/main" id="{3C7B7B22-5426-9C4E-B194-23335CA3370D}"/>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▼Results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Submit a Result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Search the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PI Contact Information</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Tree>
    <p:extLst>
      <p:ext uri="{BB962C8B-B14F-4D97-AF65-F5344CB8AC3E}">
        <p14:creationId xmlns:p14="http://schemas.microsoft.com/office/powerpoint/2010/main" val="29890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A5E8-F495-C946-83B5-7AF85BA502E4}"/>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ESD Reporting</a:t>
            </a:r>
          </a:p>
        </p:txBody>
      </p:sp>
      <p:sp>
        <p:nvSpPr>
          <p:cNvPr id="3" name="Slide Number Placeholder 2">
            <a:extLst>
              <a:ext uri="{FF2B5EF4-FFF2-40B4-BE49-F238E27FC236}">
                <a16:creationId xmlns:a16="http://schemas.microsoft.com/office/drawing/2014/main" id="{C9CEC41C-DA87-B447-8F49-012A828AA4CE}"/>
              </a:ext>
            </a:extLst>
          </p:cNvPr>
          <p:cNvSpPr>
            <a:spLocks noGrp="1"/>
          </p:cNvSpPr>
          <p:nvPr>
            <p:ph type="sldNum" sz="quarter" idx="12"/>
          </p:nvPr>
        </p:nvSpPr>
        <p:spPr/>
        <p:txBody>
          <a:bodyPr/>
          <a:lstStyle/>
          <a:p>
            <a:fld id="{6C10C78B-D409-4598-B844-9505F3D2EE4F}" type="slidenum">
              <a:rPr lang="en-US" smtClean="0"/>
              <a:pPr/>
              <a:t>11</a:t>
            </a:fld>
            <a:endParaRPr lang="en-US"/>
          </a:p>
        </p:txBody>
      </p:sp>
      <p:sp>
        <p:nvSpPr>
          <p:cNvPr id="4" name="TextBox 3">
            <a:extLst>
              <a:ext uri="{FF2B5EF4-FFF2-40B4-BE49-F238E27FC236}">
                <a16:creationId xmlns:a16="http://schemas.microsoft.com/office/drawing/2014/main" id="{B55F7DF9-81AA-7449-B46F-2EA34AA46511}"/>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▼ESD Reporting</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Monthly Status Review</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SMD Weekly Highlight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GPRA Reports</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
        <p:nvSpPr>
          <p:cNvPr id="6" name="Hexagon 5">
            <a:extLst>
              <a:ext uri="{FF2B5EF4-FFF2-40B4-BE49-F238E27FC236}">
                <a16:creationId xmlns:a16="http://schemas.microsoft.com/office/drawing/2014/main" id="{3A872987-E64D-5445-817F-BD9DAC849814}"/>
              </a:ext>
            </a:extLst>
          </p:cNvPr>
          <p:cNvSpPr/>
          <p:nvPr/>
        </p:nvSpPr>
        <p:spPr>
          <a:xfrm>
            <a:off x="4215126" y="2678521"/>
            <a:ext cx="1872351" cy="1614095"/>
          </a:xfrm>
          <a:prstGeom prst="hexagon">
            <a:avLst/>
          </a:prstGeom>
          <a:solidFill>
            <a:srgbClr val="6CCFCA"/>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Monthly Status Review</a:t>
            </a:r>
          </a:p>
        </p:txBody>
      </p:sp>
      <p:sp>
        <p:nvSpPr>
          <p:cNvPr id="10" name="Hexagon 9">
            <a:extLst>
              <a:ext uri="{FF2B5EF4-FFF2-40B4-BE49-F238E27FC236}">
                <a16:creationId xmlns:a16="http://schemas.microsoft.com/office/drawing/2014/main" id="{BA79A447-0243-6749-964A-E8685647D41B}"/>
              </a:ext>
            </a:extLst>
          </p:cNvPr>
          <p:cNvSpPr/>
          <p:nvPr/>
        </p:nvSpPr>
        <p:spPr>
          <a:xfrm>
            <a:off x="6472397" y="2688450"/>
            <a:ext cx="1914592" cy="1650510"/>
          </a:xfrm>
          <a:prstGeom prst="hexagon">
            <a:avLst/>
          </a:prstGeom>
          <a:solidFill>
            <a:srgbClr val="3C9CC1"/>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SMD Weekly Highlight</a:t>
            </a:r>
          </a:p>
        </p:txBody>
      </p:sp>
      <p:sp>
        <p:nvSpPr>
          <p:cNvPr id="11" name="TextBox 10">
            <a:extLst>
              <a:ext uri="{FF2B5EF4-FFF2-40B4-BE49-F238E27FC236}">
                <a16:creationId xmlns:a16="http://schemas.microsoft.com/office/drawing/2014/main" id="{8A2367A2-D480-3B4F-9818-1AA860C38728}"/>
              </a:ext>
            </a:extLst>
          </p:cNvPr>
          <p:cNvSpPr txBox="1"/>
          <p:nvPr/>
        </p:nvSpPr>
        <p:spPr>
          <a:xfrm>
            <a:off x="3352426" y="1808280"/>
            <a:ext cx="8001373" cy="523220"/>
          </a:xfrm>
          <a:prstGeom prst="rect">
            <a:avLst/>
          </a:prstGeom>
          <a:noFill/>
        </p:spPr>
        <p:txBody>
          <a:bodyPr wrap="square" rtlCol="0">
            <a:spAutoFit/>
          </a:bodyPr>
          <a:lstStyle/>
          <a:p>
            <a:r>
              <a:rPr lang="en-US" sz="1400" dirty="0">
                <a:solidFill>
                  <a:srgbClr val="203864"/>
                </a:solidFill>
                <a:latin typeface="Arial Narrow" panose="020B0604020202020204" pitchFamily="34" charset="0"/>
                <a:cs typeface="Arial Narrow" panose="020B0604020202020204" pitchFamily="34" charset="0"/>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12" name="Hexagon 11">
            <a:extLst>
              <a:ext uri="{FF2B5EF4-FFF2-40B4-BE49-F238E27FC236}">
                <a16:creationId xmlns:a16="http://schemas.microsoft.com/office/drawing/2014/main" id="{05E48EEF-CA3F-F54A-8F77-FDA9121E9B34}"/>
              </a:ext>
            </a:extLst>
          </p:cNvPr>
          <p:cNvSpPr/>
          <p:nvPr/>
        </p:nvSpPr>
        <p:spPr>
          <a:xfrm>
            <a:off x="8715380" y="2687448"/>
            <a:ext cx="1894632" cy="1633303"/>
          </a:xfrm>
          <a:prstGeom prst="hexagon">
            <a:avLst/>
          </a:prstGeom>
          <a:solidFill>
            <a:srgbClr val="4DA7C9"/>
          </a:solidFill>
          <a:ln w="92075">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03864"/>
                </a:solidFill>
                <a:latin typeface="Arial Narrow" panose="020B0604020202020204" pitchFamily="34" charset="0"/>
                <a:cs typeface="Arial Narrow" panose="020B0604020202020204" pitchFamily="34" charset="0"/>
              </a:rPr>
              <a:t>GPRA Reports</a:t>
            </a:r>
          </a:p>
        </p:txBody>
      </p:sp>
    </p:spTree>
    <p:extLst>
      <p:ext uri="{BB962C8B-B14F-4D97-AF65-F5344CB8AC3E}">
        <p14:creationId xmlns:p14="http://schemas.microsoft.com/office/powerpoint/2010/main" val="418907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8637-3DA6-BC4A-9808-A032A0967B3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Monthly Status Review</a:t>
            </a:r>
          </a:p>
        </p:txBody>
      </p:sp>
      <p:sp>
        <p:nvSpPr>
          <p:cNvPr id="3" name="Slide Number Placeholder 2">
            <a:extLst>
              <a:ext uri="{FF2B5EF4-FFF2-40B4-BE49-F238E27FC236}">
                <a16:creationId xmlns:a16="http://schemas.microsoft.com/office/drawing/2014/main" id="{E512EE33-5C23-BC4B-9BA2-97F25FDECE4F}"/>
              </a:ext>
            </a:extLst>
          </p:cNvPr>
          <p:cNvSpPr>
            <a:spLocks noGrp="1"/>
          </p:cNvSpPr>
          <p:nvPr>
            <p:ph type="sldNum" sz="quarter" idx="12"/>
          </p:nvPr>
        </p:nvSpPr>
        <p:spPr/>
        <p:txBody>
          <a:bodyPr/>
          <a:lstStyle/>
          <a:p>
            <a:fld id="{6C10C78B-D409-4598-B844-9505F3D2EE4F}" type="slidenum">
              <a:rPr lang="en-US" smtClean="0"/>
              <a:pPr/>
              <a:t>12</a:t>
            </a:fld>
            <a:endParaRPr lang="en-US"/>
          </a:p>
        </p:txBody>
      </p:sp>
      <p:sp>
        <p:nvSpPr>
          <p:cNvPr id="4" name="TextBox 3">
            <a:extLst>
              <a:ext uri="{FF2B5EF4-FFF2-40B4-BE49-F238E27FC236}">
                <a16:creationId xmlns:a16="http://schemas.microsoft.com/office/drawing/2014/main" id="{73F94A28-E3B6-094F-A08A-578B232FF687}"/>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▼ESD Reporting</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Monthly Status Review</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SMD Weekly Highlight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GPRA Reports</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graphicFrame>
        <p:nvGraphicFramePr>
          <p:cNvPr id="5" name="Table 4">
            <a:extLst>
              <a:ext uri="{FF2B5EF4-FFF2-40B4-BE49-F238E27FC236}">
                <a16:creationId xmlns:a16="http://schemas.microsoft.com/office/drawing/2014/main" id="{166C073C-85AE-9443-8275-65F6EDE7971D}"/>
              </a:ext>
            </a:extLst>
          </p:cNvPr>
          <p:cNvGraphicFramePr>
            <a:graphicFrameLocks noGrp="1"/>
          </p:cNvGraphicFramePr>
          <p:nvPr>
            <p:extLst>
              <p:ext uri="{D42A27DB-BD31-4B8C-83A1-F6EECF244321}">
                <p14:modId xmlns:p14="http://schemas.microsoft.com/office/powerpoint/2010/main" val="79760633"/>
              </p:ext>
            </p:extLst>
          </p:nvPr>
        </p:nvGraphicFramePr>
        <p:xfrm>
          <a:off x="3925492" y="2275374"/>
          <a:ext cx="6980593" cy="2595880"/>
        </p:xfrm>
        <a:graphic>
          <a:graphicData uri="http://schemas.openxmlformats.org/drawingml/2006/table">
            <a:tbl>
              <a:tblPr firstRow="1" bandRow="1">
                <a:tableStyleId>{5C22544A-7EE6-4342-B048-85BDC9FD1C3A}</a:tableStyleId>
              </a:tblPr>
              <a:tblGrid>
                <a:gridCol w="1512309">
                  <a:extLst>
                    <a:ext uri="{9D8B030D-6E8A-4147-A177-3AD203B41FA5}">
                      <a16:colId xmlns:a16="http://schemas.microsoft.com/office/drawing/2014/main" val="3623748015"/>
                    </a:ext>
                  </a:extLst>
                </a:gridCol>
                <a:gridCol w="5468284">
                  <a:extLst>
                    <a:ext uri="{9D8B030D-6E8A-4147-A177-3AD203B41FA5}">
                      <a16:colId xmlns:a16="http://schemas.microsoft.com/office/drawing/2014/main" val="763539433"/>
                    </a:ext>
                  </a:extLst>
                </a:gridCol>
              </a:tblGrid>
              <a:tr h="370840">
                <a:tc>
                  <a:txBody>
                    <a:bodyPr/>
                    <a:lstStyle/>
                    <a:p>
                      <a:pPr algn="ctr"/>
                      <a:r>
                        <a:rPr lang="en-US" sz="1400" b="0" i="0" dirty="0">
                          <a:latin typeface="Arial Narrow" panose="020B0604020202020204" pitchFamily="34" charset="0"/>
                          <a:cs typeface="Arial Narrow" panose="020B0604020202020204" pitchFamily="34" charset="0"/>
                        </a:rPr>
                        <a:t>Date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Title</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March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ESD Final Slides March 2018</a:t>
                      </a:r>
                    </a:p>
                  </a:txBody>
                  <a:tcPr>
                    <a:noFill/>
                  </a:tcPr>
                </a:tc>
                <a:extLst>
                  <a:ext uri="{0D108BD9-81ED-4DB2-BD59-A6C34878D82A}">
                    <a16:rowId xmlns:a16="http://schemas.microsoft.com/office/drawing/2014/main" val="326179306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March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R&amp;A MSR Inputs Mar 2018</a:t>
                      </a:r>
                    </a:p>
                  </a:txBody>
                  <a:tcPr>
                    <a:noFill/>
                  </a:tcPr>
                </a:tc>
                <a:extLst>
                  <a:ext uri="{0D108BD9-81ED-4DB2-BD59-A6C34878D82A}">
                    <a16:rowId xmlns:a16="http://schemas.microsoft.com/office/drawing/2014/main" val="1578002374"/>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February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ESD Final Slides February 2018</a:t>
                      </a:r>
                    </a:p>
                  </a:txBody>
                  <a:tcPr>
                    <a:noFill/>
                  </a:tcPr>
                </a:tc>
                <a:extLst>
                  <a:ext uri="{0D108BD9-81ED-4DB2-BD59-A6C34878D82A}">
                    <a16:rowId xmlns:a16="http://schemas.microsoft.com/office/drawing/2014/main" val="353389743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February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R&amp;A MSR Inputs Feb 2018</a:t>
                      </a:r>
                    </a:p>
                  </a:txBody>
                  <a:tcPr>
                    <a:noFill/>
                  </a:tcPr>
                </a:tc>
                <a:extLst>
                  <a:ext uri="{0D108BD9-81ED-4DB2-BD59-A6C34878D82A}">
                    <a16:rowId xmlns:a16="http://schemas.microsoft.com/office/drawing/2014/main" val="1357959920"/>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January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ESD Final Slides January 2018</a:t>
                      </a:r>
                    </a:p>
                  </a:txBody>
                  <a:tcPr>
                    <a:noFill/>
                  </a:tcPr>
                </a:tc>
                <a:extLst>
                  <a:ext uri="{0D108BD9-81ED-4DB2-BD59-A6C34878D82A}">
                    <a16:rowId xmlns:a16="http://schemas.microsoft.com/office/drawing/2014/main" val="45879498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January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R&amp;A MSR Inputs Jan 2018</a:t>
                      </a:r>
                    </a:p>
                  </a:txBody>
                  <a:tcPr>
                    <a:noFill/>
                  </a:tcPr>
                </a:tc>
                <a:extLst>
                  <a:ext uri="{0D108BD9-81ED-4DB2-BD59-A6C34878D82A}">
                    <a16:rowId xmlns:a16="http://schemas.microsoft.com/office/drawing/2014/main" val="3505191904"/>
                  </a:ext>
                </a:extLst>
              </a:tr>
            </a:tbl>
          </a:graphicData>
        </a:graphic>
      </p:graphicFrame>
      <p:sp>
        <p:nvSpPr>
          <p:cNvPr id="6" name="TextBox 5">
            <a:extLst>
              <a:ext uri="{FF2B5EF4-FFF2-40B4-BE49-F238E27FC236}">
                <a16:creationId xmlns:a16="http://schemas.microsoft.com/office/drawing/2014/main" id="{A57204F8-7004-5248-91E0-03623ED85867}"/>
              </a:ext>
            </a:extLst>
          </p:cNvPr>
          <p:cNvSpPr txBox="1"/>
          <p:nvPr/>
        </p:nvSpPr>
        <p:spPr>
          <a:xfrm>
            <a:off x="3925492" y="1671783"/>
            <a:ext cx="3110308" cy="369332"/>
          </a:xfrm>
          <a:prstGeom prst="rect">
            <a:avLst/>
          </a:prstGeom>
          <a:noFill/>
        </p:spPr>
        <p:txBody>
          <a:bodyPr wrap="square" rtlCol="0">
            <a:spAutoFit/>
          </a:bodyPr>
          <a:lstStyle/>
          <a:p>
            <a:r>
              <a:rPr lang="en-US" dirty="0">
                <a:solidFill>
                  <a:srgbClr val="203864"/>
                </a:solidFill>
                <a:latin typeface="Arial Narrow" panose="020B0604020202020204" pitchFamily="34" charset="0"/>
                <a:cs typeface="Arial Narrow" panose="020B0604020202020204" pitchFamily="34" charset="0"/>
              </a:rPr>
              <a:t>Click to Download PPT File</a:t>
            </a:r>
          </a:p>
        </p:txBody>
      </p:sp>
      <p:sp>
        <p:nvSpPr>
          <p:cNvPr id="7" name="TextBox 6">
            <a:extLst>
              <a:ext uri="{FF2B5EF4-FFF2-40B4-BE49-F238E27FC236}">
                <a16:creationId xmlns:a16="http://schemas.microsoft.com/office/drawing/2014/main" id="{B2A28BC4-281C-6543-8E62-EB761BA69643}"/>
              </a:ext>
            </a:extLst>
          </p:cNvPr>
          <p:cNvSpPr txBox="1"/>
          <p:nvPr/>
        </p:nvSpPr>
        <p:spPr>
          <a:xfrm>
            <a:off x="7483515" y="1687172"/>
            <a:ext cx="3422570"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Past MSRs</a:t>
            </a:r>
          </a:p>
        </p:txBody>
      </p:sp>
      <p:cxnSp>
        <p:nvCxnSpPr>
          <p:cNvPr id="8" name="Straight Connector 7">
            <a:extLst>
              <a:ext uri="{FF2B5EF4-FFF2-40B4-BE49-F238E27FC236}">
                <a16:creationId xmlns:a16="http://schemas.microsoft.com/office/drawing/2014/main" id="{572E3366-83B4-2443-9FCD-11AED8EAAD95}"/>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77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C810-0650-EA40-95AD-5BD88678F0DF}"/>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Earth Science SMD Weeklies</a:t>
            </a:r>
          </a:p>
        </p:txBody>
      </p:sp>
      <p:sp>
        <p:nvSpPr>
          <p:cNvPr id="3" name="Slide Number Placeholder 2">
            <a:extLst>
              <a:ext uri="{FF2B5EF4-FFF2-40B4-BE49-F238E27FC236}">
                <a16:creationId xmlns:a16="http://schemas.microsoft.com/office/drawing/2014/main" id="{EBCC52D4-D612-054E-9877-E85D825E7AAA}"/>
              </a:ext>
            </a:extLst>
          </p:cNvPr>
          <p:cNvSpPr>
            <a:spLocks noGrp="1"/>
          </p:cNvSpPr>
          <p:nvPr>
            <p:ph type="sldNum" sz="quarter" idx="12"/>
          </p:nvPr>
        </p:nvSpPr>
        <p:spPr/>
        <p:txBody>
          <a:bodyPr/>
          <a:lstStyle/>
          <a:p>
            <a:fld id="{6C10C78B-D409-4598-B844-9505F3D2EE4F}" type="slidenum">
              <a:rPr lang="en-US" smtClean="0"/>
              <a:pPr/>
              <a:t>13</a:t>
            </a:fld>
            <a:endParaRPr lang="en-US"/>
          </a:p>
        </p:txBody>
      </p:sp>
      <p:sp>
        <p:nvSpPr>
          <p:cNvPr id="4" name="TextBox 3">
            <a:extLst>
              <a:ext uri="{FF2B5EF4-FFF2-40B4-BE49-F238E27FC236}">
                <a16:creationId xmlns:a16="http://schemas.microsoft.com/office/drawing/2014/main" id="{05F0A09B-265E-1545-98F2-A972897EA188}"/>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▼ESD Reporting</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Monthly Status Review</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SMD Weekly Highlight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GPRA Reports</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graphicFrame>
        <p:nvGraphicFramePr>
          <p:cNvPr id="5" name="Table 4">
            <a:extLst>
              <a:ext uri="{FF2B5EF4-FFF2-40B4-BE49-F238E27FC236}">
                <a16:creationId xmlns:a16="http://schemas.microsoft.com/office/drawing/2014/main" id="{6FAFD715-2E94-EA4B-9BB7-F0E00F3B6567}"/>
              </a:ext>
            </a:extLst>
          </p:cNvPr>
          <p:cNvGraphicFramePr>
            <a:graphicFrameLocks noGrp="1"/>
          </p:cNvGraphicFramePr>
          <p:nvPr>
            <p:extLst>
              <p:ext uri="{D42A27DB-BD31-4B8C-83A1-F6EECF244321}">
                <p14:modId xmlns:p14="http://schemas.microsoft.com/office/powerpoint/2010/main" val="3824472839"/>
              </p:ext>
            </p:extLst>
          </p:nvPr>
        </p:nvGraphicFramePr>
        <p:xfrm>
          <a:off x="3925492" y="2275374"/>
          <a:ext cx="6980593" cy="2595880"/>
        </p:xfrm>
        <a:graphic>
          <a:graphicData uri="http://schemas.openxmlformats.org/drawingml/2006/table">
            <a:tbl>
              <a:tblPr firstRow="1" bandRow="1">
                <a:tableStyleId>{5C22544A-7EE6-4342-B048-85BDC9FD1C3A}</a:tableStyleId>
              </a:tblPr>
              <a:tblGrid>
                <a:gridCol w="1512309">
                  <a:extLst>
                    <a:ext uri="{9D8B030D-6E8A-4147-A177-3AD203B41FA5}">
                      <a16:colId xmlns:a16="http://schemas.microsoft.com/office/drawing/2014/main" val="3623748015"/>
                    </a:ext>
                  </a:extLst>
                </a:gridCol>
                <a:gridCol w="5468284">
                  <a:extLst>
                    <a:ext uri="{9D8B030D-6E8A-4147-A177-3AD203B41FA5}">
                      <a16:colId xmlns:a16="http://schemas.microsoft.com/office/drawing/2014/main" val="763539433"/>
                    </a:ext>
                  </a:extLst>
                </a:gridCol>
              </a:tblGrid>
              <a:tr h="370840">
                <a:tc>
                  <a:txBody>
                    <a:bodyPr/>
                    <a:lstStyle/>
                    <a:p>
                      <a:pPr algn="ctr"/>
                      <a:r>
                        <a:rPr lang="en-US" sz="1400" b="0" i="0" dirty="0">
                          <a:latin typeface="Arial Narrow" panose="020B0604020202020204" pitchFamily="34" charset="0"/>
                          <a:cs typeface="Arial Narrow" panose="020B0604020202020204" pitchFamily="34" charset="0"/>
                        </a:rPr>
                        <a:t>Date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Title</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03/30/18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26179306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03/16/18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1578002374"/>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02/23/18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53389743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02/09/18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1357959920"/>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12/22/17</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45879498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11/03/18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505191904"/>
                  </a:ext>
                </a:extLst>
              </a:tr>
            </a:tbl>
          </a:graphicData>
        </a:graphic>
      </p:graphicFrame>
      <p:sp>
        <p:nvSpPr>
          <p:cNvPr id="6" name="TextBox 5">
            <a:extLst>
              <a:ext uri="{FF2B5EF4-FFF2-40B4-BE49-F238E27FC236}">
                <a16:creationId xmlns:a16="http://schemas.microsoft.com/office/drawing/2014/main" id="{D698878B-94B9-C348-8EDB-4EDB684AF475}"/>
              </a:ext>
            </a:extLst>
          </p:cNvPr>
          <p:cNvSpPr txBox="1"/>
          <p:nvPr/>
        </p:nvSpPr>
        <p:spPr>
          <a:xfrm>
            <a:off x="3925492" y="1671783"/>
            <a:ext cx="3110308" cy="369332"/>
          </a:xfrm>
          <a:prstGeom prst="rect">
            <a:avLst/>
          </a:prstGeom>
          <a:noFill/>
        </p:spPr>
        <p:txBody>
          <a:bodyPr wrap="square" rtlCol="0">
            <a:spAutoFit/>
          </a:bodyPr>
          <a:lstStyle/>
          <a:p>
            <a:r>
              <a:rPr lang="en-US" dirty="0">
                <a:solidFill>
                  <a:srgbClr val="203864"/>
                </a:solidFill>
                <a:latin typeface="Arial Narrow" panose="020B0604020202020204" pitchFamily="34" charset="0"/>
                <a:cs typeface="Arial Narrow" panose="020B0604020202020204" pitchFamily="34" charset="0"/>
              </a:rPr>
              <a:t>Click to Download PPT File</a:t>
            </a:r>
          </a:p>
        </p:txBody>
      </p:sp>
      <p:sp>
        <p:nvSpPr>
          <p:cNvPr id="7" name="TextBox 6">
            <a:extLst>
              <a:ext uri="{FF2B5EF4-FFF2-40B4-BE49-F238E27FC236}">
                <a16:creationId xmlns:a16="http://schemas.microsoft.com/office/drawing/2014/main" id="{F30553C7-EF77-9F44-AE55-ABCF43BB0D76}"/>
              </a:ext>
            </a:extLst>
          </p:cNvPr>
          <p:cNvSpPr txBox="1"/>
          <p:nvPr/>
        </p:nvSpPr>
        <p:spPr>
          <a:xfrm>
            <a:off x="7483515" y="1687172"/>
            <a:ext cx="3422570"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Past SMD Weeklies</a:t>
            </a:r>
          </a:p>
        </p:txBody>
      </p:sp>
      <p:cxnSp>
        <p:nvCxnSpPr>
          <p:cNvPr id="8" name="Straight Connector 7">
            <a:extLst>
              <a:ext uri="{FF2B5EF4-FFF2-40B4-BE49-F238E27FC236}">
                <a16:creationId xmlns:a16="http://schemas.microsoft.com/office/drawing/2014/main" id="{893D373E-E52F-4A4B-98AE-EBE02AE3E0CC}"/>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8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4C5A-D1F3-6441-8F7E-49A56B3D1131}"/>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GPRA Reports</a:t>
            </a:r>
          </a:p>
        </p:txBody>
      </p:sp>
      <p:sp>
        <p:nvSpPr>
          <p:cNvPr id="3" name="Slide Number Placeholder 2">
            <a:extLst>
              <a:ext uri="{FF2B5EF4-FFF2-40B4-BE49-F238E27FC236}">
                <a16:creationId xmlns:a16="http://schemas.microsoft.com/office/drawing/2014/main" id="{6E5CDE01-827C-1448-B115-6BA8A6EFB3B4}"/>
              </a:ext>
            </a:extLst>
          </p:cNvPr>
          <p:cNvSpPr>
            <a:spLocks noGrp="1"/>
          </p:cNvSpPr>
          <p:nvPr>
            <p:ph type="sldNum" sz="quarter" idx="12"/>
          </p:nvPr>
        </p:nvSpPr>
        <p:spPr/>
        <p:txBody>
          <a:bodyPr/>
          <a:lstStyle/>
          <a:p>
            <a:fld id="{6C10C78B-D409-4598-B844-9505F3D2EE4F}" type="slidenum">
              <a:rPr lang="en-US" smtClean="0"/>
              <a:pPr/>
              <a:t>14</a:t>
            </a:fld>
            <a:endParaRPr lang="en-US"/>
          </a:p>
        </p:txBody>
      </p:sp>
      <p:sp>
        <p:nvSpPr>
          <p:cNvPr id="4" name="TextBox 3">
            <a:extLst>
              <a:ext uri="{FF2B5EF4-FFF2-40B4-BE49-F238E27FC236}">
                <a16:creationId xmlns:a16="http://schemas.microsoft.com/office/drawing/2014/main" id="{FDB5E14D-C05C-1242-87F1-17C104557B83}"/>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▼ESD Reporting</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Monthly Status Review</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SMD Weekly Highlight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GPRA Reports</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graphicFrame>
        <p:nvGraphicFramePr>
          <p:cNvPr id="5" name="Table 4">
            <a:extLst>
              <a:ext uri="{FF2B5EF4-FFF2-40B4-BE49-F238E27FC236}">
                <a16:creationId xmlns:a16="http://schemas.microsoft.com/office/drawing/2014/main" id="{FFEFBCF3-173C-3A44-8E95-109B6FFE930B}"/>
              </a:ext>
            </a:extLst>
          </p:cNvPr>
          <p:cNvGraphicFramePr>
            <a:graphicFrameLocks noGrp="1"/>
          </p:cNvGraphicFramePr>
          <p:nvPr>
            <p:extLst>
              <p:ext uri="{D42A27DB-BD31-4B8C-83A1-F6EECF244321}">
                <p14:modId xmlns:p14="http://schemas.microsoft.com/office/powerpoint/2010/main" val="740050471"/>
              </p:ext>
            </p:extLst>
          </p:nvPr>
        </p:nvGraphicFramePr>
        <p:xfrm>
          <a:off x="3925492" y="2275374"/>
          <a:ext cx="6980593" cy="2595880"/>
        </p:xfrm>
        <a:graphic>
          <a:graphicData uri="http://schemas.openxmlformats.org/drawingml/2006/table">
            <a:tbl>
              <a:tblPr firstRow="1" bandRow="1">
                <a:tableStyleId>{5C22544A-7EE6-4342-B048-85BDC9FD1C3A}</a:tableStyleId>
              </a:tblPr>
              <a:tblGrid>
                <a:gridCol w="1512309">
                  <a:extLst>
                    <a:ext uri="{9D8B030D-6E8A-4147-A177-3AD203B41FA5}">
                      <a16:colId xmlns:a16="http://schemas.microsoft.com/office/drawing/2014/main" val="3623748015"/>
                    </a:ext>
                  </a:extLst>
                </a:gridCol>
                <a:gridCol w="5468284">
                  <a:extLst>
                    <a:ext uri="{9D8B030D-6E8A-4147-A177-3AD203B41FA5}">
                      <a16:colId xmlns:a16="http://schemas.microsoft.com/office/drawing/2014/main" val="763539433"/>
                    </a:ext>
                  </a:extLst>
                </a:gridCol>
              </a:tblGrid>
              <a:tr h="370840">
                <a:tc>
                  <a:txBody>
                    <a:bodyPr/>
                    <a:lstStyle/>
                    <a:p>
                      <a:pPr algn="ctr"/>
                      <a:r>
                        <a:rPr lang="en-US" sz="1400" b="0" i="0" dirty="0">
                          <a:latin typeface="Arial Narrow" panose="020B0604020202020204" pitchFamily="34" charset="0"/>
                          <a:cs typeface="Arial Narrow" panose="020B0604020202020204" pitchFamily="34" charset="0"/>
                        </a:rPr>
                        <a:t>Date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Title</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26179306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2017</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1578002374"/>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2016</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53389743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2015</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1357959920"/>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2014</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45879498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2013</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TITLE</a:t>
                      </a:r>
                    </a:p>
                  </a:txBody>
                  <a:tcPr>
                    <a:noFill/>
                  </a:tcPr>
                </a:tc>
                <a:extLst>
                  <a:ext uri="{0D108BD9-81ED-4DB2-BD59-A6C34878D82A}">
                    <a16:rowId xmlns:a16="http://schemas.microsoft.com/office/drawing/2014/main" val="3505191904"/>
                  </a:ext>
                </a:extLst>
              </a:tr>
            </a:tbl>
          </a:graphicData>
        </a:graphic>
      </p:graphicFrame>
      <p:sp>
        <p:nvSpPr>
          <p:cNvPr id="6" name="TextBox 5">
            <a:extLst>
              <a:ext uri="{FF2B5EF4-FFF2-40B4-BE49-F238E27FC236}">
                <a16:creationId xmlns:a16="http://schemas.microsoft.com/office/drawing/2014/main" id="{C3B8450B-AAA6-1349-84E8-93F96EB9A077}"/>
              </a:ext>
            </a:extLst>
          </p:cNvPr>
          <p:cNvSpPr txBox="1"/>
          <p:nvPr/>
        </p:nvSpPr>
        <p:spPr>
          <a:xfrm>
            <a:off x="3925492" y="1671783"/>
            <a:ext cx="3110308" cy="369332"/>
          </a:xfrm>
          <a:prstGeom prst="rect">
            <a:avLst/>
          </a:prstGeom>
          <a:noFill/>
        </p:spPr>
        <p:txBody>
          <a:bodyPr wrap="square" rtlCol="0">
            <a:spAutoFit/>
          </a:bodyPr>
          <a:lstStyle/>
          <a:p>
            <a:r>
              <a:rPr lang="en-US" dirty="0">
                <a:solidFill>
                  <a:srgbClr val="203864"/>
                </a:solidFill>
                <a:latin typeface="Arial Narrow" panose="020B0604020202020204" pitchFamily="34" charset="0"/>
                <a:cs typeface="Arial Narrow" panose="020B0604020202020204" pitchFamily="34" charset="0"/>
              </a:rPr>
              <a:t>Click to Download PDF File</a:t>
            </a:r>
          </a:p>
        </p:txBody>
      </p:sp>
      <p:sp>
        <p:nvSpPr>
          <p:cNvPr id="7" name="TextBox 6">
            <a:extLst>
              <a:ext uri="{FF2B5EF4-FFF2-40B4-BE49-F238E27FC236}">
                <a16:creationId xmlns:a16="http://schemas.microsoft.com/office/drawing/2014/main" id="{17264A6F-1A61-C44B-8595-4A713B6ED557}"/>
              </a:ext>
            </a:extLst>
          </p:cNvPr>
          <p:cNvSpPr txBox="1"/>
          <p:nvPr/>
        </p:nvSpPr>
        <p:spPr>
          <a:xfrm>
            <a:off x="7483515" y="1687172"/>
            <a:ext cx="3422570"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Past GPRA Reports</a:t>
            </a:r>
          </a:p>
        </p:txBody>
      </p:sp>
      <p:cxnSp>
        <p:nvCxnSpPr>
          <p:cNvPr id="8" name="Straight Connector 7">
            <a:extLst>
              <a:ext uri="{FF2B5EF4-FFF2-40B4-BE49-F238E27FC236}">
                <a16:creationId xmlns:a16="http://schemas.microsoft.com/office/drawing/2014/main" id="{CEE66646-C069-FA4E-9D30-AFA0268A4AFC}"/>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83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4A8D-34B2-EB44-B910-916A41200C27}"/>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Earth Science News from around NASA</a:t>
            </a:r>
          </a:p>
        </p:txBody>
      </p:sp>
      <p:sp>
        <p:nvSpPr>
          <p:cNvPr id="3" name="Slide Number Placeholder 2">
            <a:extLst>
              <a:ext uri="{FF2B5EF4-FFF2-40B4-BE49-F238E27FC236}">
                <a16:creationId xmlns:a16="http://schemas.microsoft.com/office/drawing/2014/main" id="{5F70BFD1-F8F3-9C43-B747-6936CD6290AC}"/>
              </a:ext>
            </a:extLst>
          </p:cNvPr>
          <p:cNvSpPr>
            <a:spLocks noGrp="1"/>
          </p:cNvSpPr>
          <p:nvPr>
            <p:ph type="sldNum" sz="quarter" idx="12"/>
          </p:nvPr>
        </p:nvSpPr>
        <p:spPr/>
        <p:txBody>
          <a:bodyPr/>
          <a:lstStyle/>
          <a:p>
            <a:fld id="{6C10C78B-D409-4598-B844-9505F3D2EE4F}" type="slidenum">
              <a:rPr lang="en-US" smtClean="0"/>
              <a:pPr/>
              <a:t>15</a:t>
            </a:fld>
            <a:endParaRPr lang="en-US"/>
          </a:p>
        </p:txBody>
      </p:sp>
      <p:sp>
        <p:nvSpPr>
          <p:cNvPr id="4" name="TextBox 3">
            <a:extLst>
              <a:ext uri="{FF2B5EF4-FFF2-40B4-BE49-F238E27FC236}">
                <a16:creationId xmlns:a16="http://schemas.microsoft.com/office/drawing/2014/main" id="{0338ADC9-D73D-B642-A98B-2AA0BF1729C9}"/>
              </a:ext>
            </a:extLst>
          </p:cNvPr>
          <p:cNvSpPr txBox="1"/>
          <p:nvPr/>
        </p:nvSpPr>
        <p:spPr>
          <a:xfrm>
            <a:off x="838200" y="1690688"/>
            <a:ext cx="2819402" cy="1477328"/>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Earth Science News</a:t>
            </a:r>
          </a:p>
        </p:txBody>
      </p:sp>
      <p:sp>
        <p:nvSpPr>
          <p:cNvPr id="5" name="TextBox 4">
            <a:extLst>
              <a:ext uri="{FF2B5EF4-FFF2-40B4-BE49-F238E27FC236}">
                <a16:creationId xmlns:a16="http://schemas.microsoft.com/office/drawing/2014/main" id="{873053A4-89C6-A642-92C6-B5E589252892}"/>
              </a:ext>
            </a:extLst>
          </p:cNvPr>
          <p:cNvSpPr txBox="1"/>
          <p:nvPr/>
        </p:nvSpPr>
        <p:spPr>
          <a:xfrm>
            <a:off x="3479800" y="1549400"/>
            <a:ext cx="7175500" cy="369332"/>
          </a:xfrm>
          <a:prstGeom prst="rect">
            <a:avLst/>
          </a:prstGeom>
          <a:noFill/>
        </p:spPr>
        <p:txBody>
          <a:bodyPr wrap="square" rtlCol="0">
            <a:spAutoFit/>
          </a:bodyPr>
          <a:lstStyle/>
          <a:p>
            <a:r>
              <a:rPr lang="en-US" dirty="0"/>
              <a:t>(Blog-like content)</a:t>
            </a:r>
          </a:p>
        </p:txBody>
      </p:sp>
    </p:spTree>
    <p:extLst>
      <p:ext uri="{BB962C8B-B14F-4D97-AF65-F5344CB8AC3E}">
        <p14:creationId xmlns:p14="http://schemas.microsoft.com/office/powerpoint/2010/main" val="416359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7000" b="-6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D200-96D6-BF4F-A3A3-07F1F6AF95D6}"/>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NASA Earth Science Research Results Portal</a:t>
            </a:r>
          </a:p>
        </p:txBody>
      </p:sp>
      <p:sp>
        <p:nvSpPr>
          <p:cNvPr id="3" name="Slide Number Placeholder 2">
            <a:extLst>
              <a:ext uri="{FF2B5EF4-FFF2-40B4-BE49-F238E27FC236}">
                <a16:creationId xmlns:a16="http://schemas.microsoft.com/office/drawing/2014/main" id="{08975B51-787B-DF4A-AD58-5D9797B76910}"/>
              </a:ext>
            </a:extLst>
          </p:cNvPr>
          <p:cNvSpPr>
            <a:spLocks noGrp="1"/>
          </p:cNvSpPr>
          <p:nvPr>
            <p:ph type="sldNum" sz="quarter" idx="12"/>
          </p:nvPr>
        </p:nvSpPr>
        <p:spPr/>
        <p:txBody>
          <a:bodyPr/>
          <a:lstStyle/>
          <a:p>
            <a:fld id="{6C10C78B-D409-4598-B844-9505F3D2EE4F}" type="slidenum">
              <a:rPr lang="en-US" smtClean="0"/>
              <a:pPr/>
              <a:t>2</a:t>
            </a:fld>
            <a:endParaRPr lang="en-US"/>
          </a:p>
        </p:txBody>
      </p:sp>
      <p:sp>
        <p:nvSpPr>
          <p:cNvPr id="6" name="TextBox 5">
            <a:extLst>
              <a:ext uri="{FF2B5EF4-FFF2-40B4-BE49-F238E27FC236}">
                <a16:creationId xmlns:a16="http://schemas.microsoft.com/office/drawing/2014/main" id="{6CA7991F-8D3D-DF44-A3C5-7591722FBAFA}"/>
              </a:ext>
            </a:extLst>
          </p:cNvPr>
          <p:cNvSpPr txBox="1"/>
          <p:nvPr/>
        </p:nvSpPr>
        <p:spPr>
          <a:xfrm>
            <a:off x="6087498" y="1425951"/>
            <a:ext cx="2746329" cy="369332"/>
          </a:xfrm>
          <a:prstGeom prst="rect">
            <a:avLst/>
          </a:prstGeom>
          <a:noFill/>
        </p:spPr>
        <p:txBody>
          <a:bodyPr wrap="none" rtlCol="0">
            <a:spAutoFit/>
          </a:bodyPr>
          <a:lstStyle/>
          <a:p>
            <a:r>
              <a:rPr lang="en-US" b="1" dirty="0">
                <a:solidFill>
                  <a:srgbClr val="203864"/>
                </a:solidFill>
                <a:latin typeface="Arial Narrow" panose="020B0604020202020204" pitchFamily="34" charset="0"/>
                <a:cs typeface="Arial Narrow" panose="020B0604020202020204" pitchFamily="34" charset="0"/>
              </a:rPr>
              <a:t>User Profile</a:t>
            </a:r>
            <a:r>
              <a:rPr lang="en-US" dirty="0">
                <a:solidFill>
                  <a:srgbClr val="203864"/>
                </a:solidFill>
                <a:latin typeface="Arial Narrow" panose="020B0604020202020204" pitchFamily="34" charset="0"/>
                <a:cs typeface="Arial Narrow" panose="020B0604020202020204" pitchFamily="34" charset="0"/>
              </a:rPr>
              <a:t>: Dr. Jack A. Kaye</a:t>
            </a:r>
          </a:p>
        </p:txBody>
      </p:sp>
      <p:pic>
        <p:nvPicPr>
          <p:cNvPr id="10" name="Picture 9">
            <a:extLst>
              <a:ext uri="{FF2B5EF4-FFF2-40B4-BE49-F238E27FC236}">
                <a16:creationId xmlns:a16="http://schemas.microsoft.com/office/drawing/2014/main" id="{763C7A21-B1EA-7B4E-9D07-B3DF79CB86E7}"/>
              </a:ext>
            </a:extLst>
          </p:cNvPr>
          <p:cNvPicPr>
            <a:picLocks noChangeAspect="1"/>
          </p:cNvPicPr>
          <p:nvPr/>
        </p:nvPicPr>
        <p:blipFill rotWithShape="1">
          <a:blip r:embed="rId4">
            <a:extLst>
              <a:ext uri="{28A0092B-C50C-407E-A947-70E740481C1C}">
                <a14:useLocalDpi xmlns:a14="http://schemas.microsoft.com/office/drawing/2010/main" val="0"/>
              </a:ext>
            </a:extLst>
          </a:blip>
          <a:srcRect l="9412" t="3713" r="9412" b="19283"/>
          <a:stretch/>
        </p:blipFill>
        <p:spPr>
          <a:xfrm>
            <a:off x="6613700" y="1782619"/>
            <a:ext cx="1618585" cy="1589435"/>
          </a:xfrm>
          <a:prstGeom prst="rect">
            <a:avLst/>
          </a:prstGeom>
        </p:spPr>
      </p:pic>
      <p:sp>
        <p:nvSpPr>
          <p:cNvPr id="11" name="TextBox 10">
            <a:extLst>
              <a:ext uri="{FF2B5EF4-FFF2-40B4-BE49-F238E27FC236}">
                <a16:creationId xmlns:a16="http://schemas.microsoft.com/office/drawing/2014/main" id="{4960F613-E689-9145-9707-0A9CCBBC7C54}"/>
              </a:ext>
            </a:extLst>
          </p:cNvPr>
          <p:cNvSpPr txBox="1"/>
          <p:nvPr/>
        </p:nvSpPr>
        <p:spPr>
          <a:xfrm>
            <a:off x="4571997" y="3277874"/>
            <a:ext cx="6633029" cy="1384995"/>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User Profile (edit) </a:t>
            </a:r>
          </a:p>
          <a:p>
            <a:r>
              <a:rPr lang="en-US" sz="1400" u="sng" dirty="0">
                <a:solidFill>
                  <a:srgbClr val="203864"/>
                </a:solidFill>
                <a:latin typeface="Arial Narrow" panose="020B0604020202020204" pitchFamily="34" charset="0"/>
                <a:cs typeface="Arial Narrow" panose="020B0604020202020204" pitchFamily="34" charset="0"/>
              </a:rPr>
              <a:t>Name</a:t>
            </a:r>
            <a:r>
              <a:rPr lang="en-US" sz="1400" dirty="0">
                <a:solidFill>
                  <a:srgbClr val="203864"/>
                </a:solidFill>
                <a:latin typeface="Arial Narrow" panose="020B0604020202020204" pitchFamily="34" charset="0"/>
                <a:cs typeface="Arial Narrow" panose="020B0604020202020204" pitchFamily="34" charset="0"/>
              </a:rPr>
              <a:t>: Jack A. Kaye</a:t>
            </a:r>
          </a:p>
          <a:p>
            <a:r>
              <a:rPr lang="en-US" sz="1400" u="sng" dirty="0">
                <a:solidFill>
                  <a:srgbClr val="203864"/>
                </a:solidFill>
                <a:latin typeface="Arial Narrow" panose="020B0604020202020204" pitchFamily="34" charset="0"/>
                <a:cs typeface="Arial Narrow" panose="020B0604020202020204" pitchFamily="34" charset="0"/>
              </a:rPr>
              <a:t>Title</a:t>
            </a:r>
            <a:r>
              <a:rPr lang="en-US" sz="1400" dirty="0">
                <a:solidFill>
                  <a:srgbClr val="203864"/>
                </a:solidFill>
                <a:latin typeface="Arial Narrow" panose="020B0604020202020204" pitchFamily="34" charset="0"/>
                <a:cs typeface="Arial Narrow" panose="020B0604020202020204" pitchFamily="34" charset="0"/>
              </a:rPr>
              <a:t>: Associate Director, Earth Science Research and Analysis Program</a:t>
            </a:r>
          </a:p>
          <a:p>
            <a:r>
              <a:rPr lang="en-US" sz="1400" u="sng" dirty="0">
                <a:solidFill>
                  <a:srgbClr val="203864"/>
                </a:solidFill>
                <a:latin typeface="Arial Narrow" panose="020B0604020202020204" pitchFamily="34" charset="0"/>
                <a:cs typeface="Arial Narrow" panose="020B0604020202020204" pitchFamily="34" charset="0"/>
              </a:rPr>
              <a:t>Center</a:t>
            </a:r>
            <a:r>
              <a:rPr lang="en-US" sz="1400" dirty="0">
                <a:solidFill>
                  <a:srgbClr val="203864"/>
                </a:solidFill>
                <a:latin typeface="Arial Narrow" panose="020B0604020202020204" pitchFamily="34" charset="0"/>
                <a:cs typeface="Arial Narrow" panose="020B0604020202020204" pitchFamily="34" charset="0"/>
              </a:rPr>
              <a:t>: NASA Headquarters</a:t>
            </a:r>
          </a:p>
          <a:p>
            <a:r>
              <a:rPr lang="en-US" sz="1400" u="sng" dirty="0">
                <a:solidFill>
                  <a:srgbClr val="203864"/>
                </a:solidFill>
                <a:latin typeface="Arial Narrow" panose="020B0604020202020204" pitchFamily="34" charset="0"/>
                <a:cs typeface="Arial Narrow" panose="020B0604020202020204" pitchFamily="34" charset="0"/>
              </a:rPr>
              <a:t>Code</a:t>
            </a:r>
            <a:r>
              <a:rPr lang="en-US" sz="1400" dirty="0">
                <a:solidFill>
                  <a:srgbClr val="203864"/>
                </a:solidFill>
                <a:latin typeface="Arial Narrow" panose="020B0604020202020204" pitchFamily="34" charset="0"/>
                <a:cs typeface="Arial Narrow" panose="020B0604020202020204" pitchFamily="34" charset="0"/>
              </a:rPr>
              <a:t>: N/A</a:t>
            </a:r>
          </a:p>
          <a:p>
            <a:r>
              <a:rPr lang="en-US" sz="1400" u="sng" dirty="0">
                <a:solidFill>
                  <a:srgbClr val="203864"/>
                </a:solidFill>
                <a:latin typeface="Arial Narrow" panose="020B0604020202020204" pitchFamily="34" charset="0"/>
                <a:cs typeface="Arial Narrow" panose="020B0604020202020204" pitchFamily="34" charset="0"/>
              </a:rPr>
              <a:t>Website</a:t>
            </a:r>
            <a:r>
              <a:rPr lang="en-US" sz="1400" dirty="0">
                <a:solidFill>
                  <a:srgbClr val="203864"/>
                </a:solidFill>
                <a:latin typeface="Arial Narrow" panose="020B0604020202020204" pitchFamily="34" charset="0"/>
                <a:cs typeface="Arial Narrow" panose="020B0604020202020204" pitchFamily="34" charset="0"/>
              </a:rPr>
              <a:t>: </a:t>
            </a:r>
            <a:r>
              <a:rPr lang="en-US" sz="1400" dirty="0">
                <a:solidFill>
                  <a:srgbClr val="203864"/>
                </a:solidFill>
                <a:latin typeface="Arial Narrow" panose="020B0604020202020204" pitchFamily="34" charset="0"/>
                <a:cs typeface="Arial Narrow" panose="020B0604020202020204" pitchFamily="34" charset="0"/>
                <a:hlinkClick r:id="rId5"/>
              </a:rPr>
              <a:t>http://www.jackakaye.com</a:t>
            </a:r>
            <a:r>
              <a:rPr lang="en-US" sz="1400" dirty="0">
                <a:solidFill>
                  <a:srgbClr val="203864"/>
                </a:solidFill>
                <a:latin typeface="Arial Narrow" panose="020B0604020202020204" pitchFamily="34" charset="0"/>
                <a:cs typeface="Arial Narrow" panose="020B0604020202020204" pitchFamily="34" charset="0"/>
              </a:rPr>
              <a:t> </a:t>
            </a:r>
          </a:p>
        </p:txBody>
      </p:sp>
      <p:sp>
        <p:nvSpPr>
          <p:cNvPr id="12" name="TextBox 11">
            <a:extLst>
              <a:ext uri="{FF2B5EF4-FFF2-40B4-BE49-F238E27FC236}">
                <a16:creationId xmlns:a16="http://schemas.microsoft.com/office/drawing/2014/main" id="{15DC3606-9FF2-F44F-B7A9-09891DC214A4}"/>
              </a:ext>
            </a:extLst>
          </p:cNvPr>
          <p:cNvSpPr txBox="1"/>
          <p:nvPr/>
        </p:nvSpPr>
        <p:spPr>
          <a:xfrm>
            <a:off x="4571999" y="4810671"/>
            <a:ext cx="2689414" cy="1815882"/>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My Submissions</a:t>
            </a:r>
          </a:p>
          <a:p>
            <a:pPr marL="14288"/>
            <a:r>
              <a:rPr lang="en-US" sz="1400" dirty="0">
                <a:solidFill>
                  <a:srgbClr val="203864"/>
                </a:solidFill>
                <a:latin typeface="Arial Narrow" panose="020B0604020202020204" pitchFamily="34" charset="0"/>
                <a:cs typeface="Arial Narrow" panose="020B0604020202020204" pitchFamily="34" charset="0"/>
              </a:rPr>
              <a:t>Recently Submitted</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Submission Title, Date (edit)</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Submission Title, Date (edit)</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Submission Title, Date (edit)</a:t>
            </a:r>
          </a:p>
          <a:p>
            <a:pPr marL="14288"/>
            <a:r>
              <a:rPr lang="en-US" sz="1400" dirty="0">
                <a:solidFill>
                  <a:srgbClr val="203864"/>
                </a:solidFill>
                <a:latin typeface="Arial Narrow" panose="020B0604020202020204" pitchFamily="34" charset="0"/>
                <a:cs typeface="Arial Narrow" panose="020B0604020202020204" pitchFamily="34" charset="0"/>
              </a:rPr>
              <a:t>Archived Submissions</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2017</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2016</a:t>
            </a:r>
          </a:p>
        </p:txBody>
      </p:sp>
      <p:cxnSp>
        <p:nvCxnSpPr>
          <p:cNvPr id="14" name="Straight Connector 13">
            <a:extLst>
              <a:ext uri="{FF2B5EF4-FFF2-40B4-BE49-F238E27FC236}">
                <a16:creationId xmlns:a16="http://schemas.microsoft.com/office/drawing/2014/main" id="{513AC061-E88D-BC48-BE66-392DE8CCD21E}"/>
              </a:ext>
            </a:extLst>
          </p:cNvPr>
          <p:cNvCxnSpPr>
            <a:cxnSpLocks/>
          </p:cNvCxnSpPr>
          <p:nvPr/>
        </p:nvCxnSpPr>
        <p:spPr>
          <a:xfrm>
            <a:off x="4571998" y="4751313"/>
            <a:ext cx="5648448" cy="0"/>
          </a:xfrm>
          <a:prstGeom prst="line">
            <a:avLst/>
          </a:prstGeom>
          <a:ln>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C214A2-932C-414A-AE61-D14898333548}"/>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3D7B6EC-66D0-3E45-A7DF-8C409F146A35}"/>
              </a:ext>
            </a:extLst>
          </p:cNvPr>
          <p:cNvSpPr txBox="1"/>
          <p:nvPr/>
        </p:nvSpPr>
        <p:spPr>
          <a:xfrm>
            <a:off x="7676405" y="4839758"/>
            <a:ext cx="2689414" cy="1169551"/>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My Publications</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2017</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2016</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2015</a:t>
            </a:r>
          </a:p>
          <a:p>
            <a:pPr marL="403225" indent="-173038">
              <a:buFont typeface="Arial" panose="020B0604020202020204" pitchFamily="34" charset="0"/>
              <a:buChar char="•"/>
            </a:pPr>
            <a:r>
              <a:rPr lang="en-US" sz="1400" dirty="0">
                <a:solidFill>
                  <a:srgbClr val="203864"/>
                </a:solidFill>
                <a:latin typeface="Arial Narrow" panose="020B0604020202020204" pitchFamily="34" charset="0"/>
                <a:cs typeface="Arial Narrow" panose="020B0604020202020204" pitchFamily="34" charset="0"/>
              </a:rPr>
              <a:t>2014</a:t>
            </a:r>
          </a:p>
        </p:txBody>
      </p:sp>
      <p:sp>
        <p:nvSpPr>
          <p:cNvPr id="15" name="TextBox 14">
            <a:extLst>
              <a:ext uri="{FF2B5EF4-FFF2-40B4-BE49-F238E27FC236}">
                <a16:creationId xmlns:a16="http://schemas.microsoft.com/office/drawing/2014/main" id="{AAD51A1F-30F9-1B49-8EB0-E541B8EAAA3F}"/>
              </a:ext>
            </a:extLst>
          </p:cNvPr>
          <p:cNvSpPr txBox="1"/>
          <p:nvPr/>
        </p:nvSpPr>
        <p:spPr>
          <a:xfrm>
            <a:off x="838200" y="1812190"/>
            <a:ext cx="2019300"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Home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Log In</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My Profile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My Submissions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Tree>
    <p:extLst>
      <p:ext uri="{BB962C8B-B14F-4D97-AF65-F5344CB8AC3E}">
        <p14:creationId xmlns:p14="http://schemas.microsoft.com/office/powerpoint/2010/main" val="249418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2423D0-1FD0-0A4C-8B16-4BD565F2D2D7}"/>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My Submissions</a:t>
            </a:r>
          </a:p>
        </p:txBody>
      </p:sp>
      <p:sp>
        <p:nvSpPr>
          <p:cNvPr id="3" name="Slide Number Placeholder 2">
            <a:extLst>
              <a:ext uri="{FF2B5EF4-FFF2-40B4-BE49-F238E27FC236}">
                <a16:creationId xmlns:a16="http://schemas.microsoft.com/office/drawing/2014/main" id="{58A7E8B5-230E-DD4E-8B90-DB247C09A405}"/>
              </a:ext>
            </a:extLst>
          </p:cNvPr>
          <p:cNvSpPr>
            <a:spLocks noGrp="1"/>
          </p:cNvSpPr>
          <p:nvPr>
            <p:ph type="sldNum" sz="quarter" idx="12"/>
          </p:nvPr>
        </p:nvSpPr>
        <p:spPr/>
        <p:txBody>
          <a:bodyPr/>
          <a:lstStyle/>
          <a:p>
            <a:fld id="{6C10C78B-D409-4598-B844-9505F3D2EE4F}" type="slidenum">
              <a:rPr lang="en-US" smtClean="0"/>
              <a:pPr/>
              <a:t>3</a:t>
            </a:fld>
            <a:endParaRPr lang="en-US"/>
          </a:p>
        </p:txBody>
      </p:sp>
      <p:graphicFrame>
        <p:nvGraphicFramePr>
          <p:cNvPr id="5" name="Table 4">
            <a:extLst>
              <a:ext uri="{FF2B5EF4-FFF2-40B4-BE49-F238E27FC236}">
                <a16:creationId xmlns:a16="http://schemas.microsoft.com/office/drawing/2014/main" id="{C564055F-556D-154C-827A-7A8F8A0E3AB2}"/>
              </a:ext>
            </a:extLst>
          </p:cNvPr>
          <p:cNvGraphicFramePr>
            <a:graphicFrameLocks noGrp="1"/>
          </p:cNvGraphicFramePr>
          <p:nvPr>
            <p:extLst>
              <p:ext uri="{D42A27DB-BD31-4B8C-83A1-F6EECF244321}">
                <p14:modId xmlns:p14="http://schemas.microsoft.com/office/powerpoint/2010/main" val="3764921720"/>
              </p:ext>
            </p:extLst>
          </p:nvPr>
        </p:nvGraphicFramePr>
        <p:xfrm>
          <a:off x="3263900" y="2073904"/>
          <a:ext cx="7905670" cy="2743200"/>
        </p:xfrm>
        <a:graphic>
          <a:graphicData uri="http://schemas.openxmlformats.org/drawingml/2006/table">
            <a:tbl>
              <a:tblPr firstRow="1" bandRow="1">
                <a:tableStyleId>{5C22544A-7EE6-4342-B048-85BDC9FD1C3A}</a:tableStyleId>
              </a:tblPr>
              <a:tblGrid>
                <a:gridCol w="1232997">
                  <a:extLst>
                    <a:ext uri="{9D8B030D-6E8A-4147-A177-3AD203B41FA5}">
                      <a16:colId xmlns:a16="http://schemas.microsoft.com/office/drawing/2014/main" val="3623748015"/>
                    </a:ext>
                  </a:extLst>
                </a:gridCol>
                <a:gridCol w="3033953">
                  <a:extLst>
                    <a:ext uri="{9D8B030D-6E8A-4147-A177-3AD203B41FA5}">
                      <a16:colId xmlns:a16="http://schemas.microsoft.com/office/drawing/2014/main" val="763539433"/>
                    </a:ext>
                  </a:extLst>
                </a:gridCol>
                <a:gridCol w="1632660">
                  <a:extLst>
                    <a:ext uri="{9D8B030D-6E8A-4147-A177-3AD203B41FA5}">
                      <a16:colId xmlns:a16="http://schemas.microsoft.com/office/drawing/2014/main" val="2204277078"/>
                    </a:ext>
                  </a:extLst>
                </a:gridCol>
                <a:gridCol w="2006060">
                  <a:extLst>
                    <a:ext uri="{9D8B030D-6E8A-4147-A177-3AD203B41FA5}">
                      <a16:colId xmlns:a16="http://schemas.microsoft.com/office/drawing/2014/main" val="2871140577"/>
                    </a:ext>
                  </a:extLst>
                </a:gridCol>
              </a:tblGrid>
              <a:tr h="370840">
                <a:tc>
                  <a:txBody>
                    <a:bodyPr/>
                    <a:lstStyle/>
                    <a:p>
                      <a:pPr algn="ctr"/>
                      <a:r>
                        <a:rPr lang="en-US" sz="1400" b="0" i="0" dirty="0">
                          <a:latin typeface="Arial Narrow" panose="020B0604020202020204" pitchFamily="34" charset="0"/>
                          <a:cs typeface="Arial Narrow" panose="020B0604020202020204" pitchFamily="34" charset="0"/>
                        </a:rPr>
                        <a:t>Date Submitted</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Title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Content Type</a:t>
                      </a:r>
                    </a:p>
                  </a:txBody>
                  <a:tcPr>
                    <a:solidFill>
                      <a:srgbClr val="3C9CC1"/>
                    </a:solidFill>
                  </a:tcPr>
                </a:tc>
                <a:tc>
                  <a:txBody>
                    <a:bodyPr/>
                    <a:lstStyle/>
                    <a:p>
                      <a:pPr algn="ctr"/>
                      <a:r>
                        <a:rPr lang="en-US" sz="1400" b="0" i="0" dirty="0">
                          <a:latin typeface="Arial Narrow" panose="020B0604020202020204" pitchFamily="34" charset="0"/>
                          <a:cs typeface="Arial Narrow" panose="020B0604020202020204" pitchFamily="34" charset="0"/>
                        </a:rPr>
                        <a:t>Views</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03/16/18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SERVIR Status Update</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Type 1: Internal</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5</a:t>
                      </a:r>
                    </a:p>
                  </a:txBody>
                  <a:tcPr>
                    <a:noFill/>
                  </a:tcPr>
                </a:tc>
                <a:extLst>
                  <a:ext uri="{0D108BD9-81ED-4DB2-BD59-A6C34878D82A}">
                    <a16:rowId xmlns:a16="http://schemas.microsoft.com/office/drawing/2014/main" val="326179306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01/05/18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Devendra Lal Memorial Medal 2018</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Award</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2</a:t>
                      </a:r>
                    </a:p>
                  </a:txBody>
                  <a:tcPr>
                    <a:noFill/>
                  </a:tcPr>
                </a:tc>
                <a:extLst>
                  <a:ext uri="{0D108BD9-81ED-4DB2-BD59-A6C34878D82A}">
                    <a16:rowId xmlns:a16="http://schemas.microsoft.com/office/drawing/2014/main" val="1578002374"/>
                  </a:ext>
                </a:extLst>
              </a:tr>
              <a:tr h="370840">
                <a:tc>
                  <a:txBody>
                    <a:bodyPr/>
                    <a:lstStyle/>
                    <a:p>
                      <a:pPr algn="ctr"/>
                      <a:r>
                        <a:rPr lang="en-US" sz="1400" b="0" i="0" dirty="0">
                          <a:solidFill>
                            <a:srgbClr val="203864"/>
                          </a:solidFill>
                          <a:highlight>
                            <a:srgbClr val="00FFFF"/>
                          </a:highlight>
                          <a:latin typeface="Arial Narrow" panose="020B0604020202020204" pitchFamily="34" charset="0"/>
                          <a:cs typeface="Arial Narrow" panose="020B0604020202020204" pitchFamily="34" charset="0"/>
                        </a:rPr>
                        <a:t>11/13/17</a:t>
                      </a:r>
                    </a:p>
                  </a:txBody>
                  <a:tcPr>
                    <a:noFill/>
                  </a:tcPr>
                </a:tc>
                <a:tc>
                  <a:txBody>
                    <a:bodyPr/>
                    <a:lstStyle/>
                    <a:p>
                      <a:pPr algn="l"/>
                      <a:r>
                        <a:rPr lang="en-US" sz="1400" b="0" i="0" dirty="0">
                          <a:solidFill>
                            <a:srgbClr val="203864"/>
                          </a:solidFill>
                          <a:highlight>
                            <a:srgbClr val="00FFFF"/>
                          </a:highlight>
                          <a:latin typeface="Arial Narrow" panose="020B0604020202020204" pitchFamily="34" charset="0"/>
                          <a:cs typeface="Arial Narrow" panose="020B0604020202020204" pitchFamily="34" charset="0"/>
                        </a:rPr>
                        <a:t>Land-Ocean Contrast in Tropical Convection</a:t>
                      </a:r>
                    </a:p>
                  </a:txBody>
                  <a:tcPr>
                    <a:noFill/>
                  </a:tcPr>
                </a:tc>
                <a:tc>
                  <a:txBody>
                    <a:bodyPr/>
                    <a:lstStyle/>
                    <a:p>
                      <a:pPr algn="l"/>
                      <a:r>
                        <a:rPr lang="en-US" sz="1400" b="0" i="0" dirty="0">
                          <a:solidFill>
                            <a:srgbClr val="203864"/>
                          </a:solidFill>
                          <a:highlight>
                            <a:srgbClr val="00FFFF"/>
                          </a:highlight>
                          <a:latin typeface="Arial Narrow" panose="020B0604020202020204" pitchFamily="34" charset="0"/>
                          <a:cs typeface="Arial Narrow" panose="020B0604020202020204" pitchFamily="34" charset="0"/>
                        </a:rPr>
                        <a:t>Type 1: Internal</a:t>
                      </a:r>
                    </a:p>
                  </a:txBody>
                  <a:tcPr>
                    <a:noFill/>
                  </a:tcPr>
                </a:tc>
                <a:tc>
                  <a:txBody>
                    <a:bodyPr/>
                    <a:lstStyle/>
                    <a:p>
                      <a:pPr algn="l"/>
                      <a:r>
                        <a:rPr lang="en-US" sz="1400" b="0" i="0" dirty="0">
                          <a:solidFill>
                            <a:srgbClr val="203864"/>
                          </a:solidFill>
                          <a:highlight>
                            <a:srgbClr val="00FFFF"/>
                          </a:highlight>
                          <a:latin typeface="Arial Narrow" panose="020B0604020202020204" pitchFamily="34" charset="0"/>
                          <a:cs typeface="Arial Narrow" panose="020B0604020202020204" pitchFamily="34" charset="0"/>
                        </a:rPr>
                        <a:t>2</a:t>
                      </a:r>
                    </a:p>
                  </a:txBody>
                  <a:tcPr>
                    <a:noFill/>
                  </a:tcPr>
                </a:tc>
                <a:extLst>
                  <a:ext uri="{0D108BD9-81ED-4DB2-BD59-A6C34878D82A}">
                    <a16:rowId xmlns:a16="http://schemas.microsoft.com/office/drawing/2014/main" val="3533897437"/>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09/23/17</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Better Extreme Precipitation Measurements</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Type 2: External</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15</a:t>
                      </a:r>
                    </a:p>
                  </a:txBody>
                  <a:tcPr>
                    <a:noFill/>
                  </a:tcPr>
                </a:tc>
                <a:extLst>
                  <a:ext uri="{0D108BD9-81ED-4DB2-BD59-A6C34878D82A}">
                    <a16:rowId xmlns:a16="http://schemas.microsoft.com/office/drawing/2014/main" val="1357959920"/>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09/05/17</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Microphysical Effects of Arctic Clouds</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Presentation</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7</a:t>
                      </a:r>
                    </a:p>
                  </a:txBody>
                  <a:tcPr>
                    <a:noFill/>
                  </a:tcPr>
                </a:tc>
                <a:extLst>
                  <a:ext uri="{0D108BD9-81ED-4DB2-BD59-A6C34878D82A}">
                    <a16:rowId xmlns:a16="http://schemas.microsoft.com/office/drawing/2014/main" val="458794981"/>
                  </a:ext>
                </a:extLst>
              </a:tr>
              <a:tr h="370840">
                <a:tc>
                  <a:txBody>
                    <a:bodyPr/>
                    <a:lstStyle/>
                    <a:p>
                      <a:pPr algn="ctr"/>
                      <a:r>
                        <a:rPr lang="en-US" sz="1400" b="0" i="0" dirty="0">
                          <a:solidFill>
                            <a:srgbClr val="203864"/>
                          </a:solidFill>
                          <a:latin typeface="Arial Narrow" panose="020B0604020202020204" pitchFamily="34" charset="0"/>
                          <a:cs typeface="Arial Narrow" panose="020B0604020202020204" pitchFamily="34" charset="0"/>
                        </a:rPr>
                        <a:t>08/26/17</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OWELTS Research Results</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Type 2: External</a:t>
                      </a:r>
                    </a:p>
                  </a:txBody>
                  <a:tcPr>
                    <a:noFill/>
                  </a:tcPr>
                </a:tc>
                <a:tc>
                  <a:txBody>
                    <a:bodyPr/>
                    <a:lstStyle/>
                    <a:p>
                      <a:pPr algn="l"/>
                      <a:r>
                        <a:rPr lang="en-US" sz="1400" b="0" i="0" dirty="0">
                          <a:solidFill>
                            <a:srgbClr val="203864"/>
                          </a:solidFill>
                          <a:latin typeface="Arial Narrow" panose="020B0604020202020204" pitchFamily="34" charset="0"/>
                          <a:cs typeface="Arial Narrow" panose="020B0604020202020204" pitchFamily="34" charset="0"/>
                        </a:rPr>
                        <a:t>10</a:t>
                      </a:r>
                    </a:p>
                  </a:txBody>
                  <a:tcPr>
                    <a:noFill/>
                  </a:tcPr>
                </a:tc>
                <a:extLst>
                  <a:ext uri="{0D108BD9-81ED-4DB2-BD59-A6C34878D82A}">
                    <a16:rowId xmlns:a16="http://schemas.microsoft.com/office/drawing/2014/main" val="3505191904"/>
                  </a:ext>
                </a:extLst>
              </a:tr>
            </a:tbl>
          </a:graphicData>
        </a:graphic>
      </p:graphicFrame>
      <p:sp>
        <p:nvSpPr>
          <p:cNvPr id="6" name="TextBox 5">
            <a:extLst>
              <a:ext uri="{FF2B5EF4-FFF2-40B4-BE49-F238E27FC236}">
                <a16:creationId xmlns:a16="http://schemas.microsoft.com/office/drawing/2014/main" id="{CD1505F1-4023-9148-880D-8FA660D39ECF}"/>
              </a:ext>
            </a:extLst>
          </p:cNvPr>
          <p:cNvSpPr txBox="1"/>
          <p:nvPr/>
        </p:nvSpPr>
        <p:spPr>
          <a:xfrm>
            <a:off x="3162300" y="1543742"/>
            <a:ext cx="1816523" cy="369332"/>
          </a:xfrm>
          <a:prstGeom prst="rect">
            <a:avLst/>
          </a:prstGeom>
          <a:noFill/>
        </p:spPr>
        <p:txBody>
          <a:bodyPr wrap="none" rtlCol="0">
            <a:spAutoFit/>
          </a:bodyPr>
          <a:lstStyle/>
          <a:p>
            <a:r>
              <a:rPr lang="en-US" dirty="0">
                <a:solidFill>
                  <a:srgbClr val="203864"/>
                </a:solidFill>
                <a:latin typeface="Arial Narrow" panose="020B0604020202020204" pitchFamily="34" charset="0"/>
                <a:cs typeface="Arial Narrow" panose="020B0604020202020204" pitchFamily="34" charset="0"/>
              </a:rPr>
              <a:t>Click to view or edit</a:t>
            </a:r>
          </a:p>
        </p:txBody>
      </p:sp>
      <p:cxnSp>
        <p:nvCxnSpPr>
          <p:cNvPr id="7" name="Straight Connector 6">
            <a:extLst>
              <a:ext uri="{FF2B5EF4-FFF2-40B4-BE49-F238E27FC236}">
                <a16:creationId xmlns:a16="http://schemas.microsoft.com/office/drawing/2014/main" id="{04975FDB-AA64-8348-A6C1-303ED28C5205}"/>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60548A-BF2E-404F-95D8-CA6D38CCA8EB}"/>
              </a:ext>
            </a:extLst>
          </p:cNvPr>
          <p:cNvSpPr txBox="1"/>
          <p:nvPr/>
        </p:nvSpPr>
        <p:spPr>
          <a:xfrm>
            <a:off x="6620182" y="1543742"/>
            <a:ext cx="4549388"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My Submissions</a:t>
            </a:r>
          </a:p>
        </p:txBody>
      </p:sp>
      <p:sp>
        <p:nvSpPr>
          <p:cNvPr id="10" name="TextBox 9">
            <a:extLst>
              <a:ext uri="{FF2B5EF4-FFF2-40B4-BE49-F238E27FC236}">
                <a16:creationId xmlns:a16="http://schemas.microsoft.com/office/drawing/2014/main" id="{7FAC4F24-5EC7-BF49-8E85-47B613681F33}"/>
              </a:ext>
            </a:extLst>
          </p:cNvPr>
          <p:cNvSpPr txBox="1"/>
          <p:nvPr/>
        </p:nvSpPr>
        <p:spPr>
          <a:xfrm>
            <a:off x="838200" y="1812190"/>
            <a:ext cx="2019300"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Home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Log In</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My Profile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My Submissions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Tree>
    <p:extLst>
      <p:ext uri="{BB962C8B-B14F-4D97-AF65-F5344CB8AC3E}">
        <p14:creationId xmlns:p14="http://schemas.microsoft.com/office/powerpoint/2010/main" val="407167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B5B6-C630-AF40-8650-223A213AEAC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My Submissions</a:t>
            </a:r>
          </a:p>
        </p:txBody>
      </p:sp>
      <p:sp>
        <p:nvSpPr>
          <p:cNvPr id="3" name="Slide Number Placeholder 2">
            <a:extLst>
              <a:ext uri="{FF2B5EF4-FFF2-40B4-BE49-F238E27FC236}">
                <a16:creationId xmlns:a16="http://schemas.microsoft.com/office/drawing/2014/main" id="{C063A159-EF4B-BB4A-9537-2B8DDC86C66B}"/>
              </a:ext>
            </a:extLst>
          </p:cNvPr>
          <p:cNvSpPr>
            <a:spLocks noGrp="1"/>
          </p:cNvSpPr>
          <p:nvPr>
            <p:ph type="sldNum" sz="quarter" idx="12"/>
          </p:nvPr>
        </p:nvSpPr>
        <p:spPr/>
        <p:txBody>
          <a:bodyPr/>
          <a:lstStyle/>
          <a:p>
            <a:fld id="{6C10C78B-D409-4598-B844-9505F3D2EE4F}" type="slidenum">
              <a:rPr lang="en-US" smtClean="0"/>
              <a:pPr/>
              <a:t>4</a:t>
            </a:fld>
            <a:endParaRPr lang="en-US"/>
          </a:p>
        </p:txBody>
      </p:sp>
      <p:sp>
        <p:nvSpPr>
          <p:cNvPr id="4" name="TextBox 3">
            <a:extLst>
              <a:ext uri="{FF2B5EF4-FFF2-40B4-BE49-F238E27FC236}">
                <a16:creationId xmlns:a16="http://schemas.microsoft.com/office/drawing/2014/main" id="{C5D24E26-8353-2942-93C3-6C4DE819F4E2}"/>
              </a:ext>
            </a:extLst>
          </p:cNvPr>
          <p:cNvSpPr txBox="1"/>
          <p:nvPr/>
        </p:nvSpPr>
        <p:spPr>
          <a:xfrm>
            <a:off x="3406340" y="1493322"/>
            <a:ext cx="4719562" cy="369332"/>
          </a:xfrm>
          <a:prstGeom prst="rect">
            <a:avLst/>
          </a:prstGeom>
          <a:noFill/>
        </p:spPr>
        <p:txBody>
          <a:bodyPr wrap="none" rtlCol="0">
            <a:spAutoFit/>
          </a:bodyPr>
          <a:lstStyle/>
          <a:p>
            <a:r>
              <a:rPr lang="en-US" b="1" u="sng" dirty="0">
                <a:solidFill>
                  <a:srgbClr val="203864"/>
                </a:solidFill>
                <a:latin typeface="Arial Narrow" panose="020B0604020202020204" pitchFamily="34" charset="0"/>
                <a:cs typeface="Arial Narrow" panose="020B0604020202020204" pitchFamily="34" charset="0"/>
              </a:rPr>
              <a:t>Land-Ocean Contrast in Tropical Convection (edit)</a:t>
            </a:r>
          </a:p>
        </p:txBody>
      </p:sp>
      <p:cxnSp>
        <p:nvCxnSpPr>
          <p:cNvPr id="5" name="Straight Connector 4">
            <a:extLst>
              <a:ext uri="{FF2B5EF4-FFF2-40B4-BE49-F238E27FC236}">
                <a16:creationId xmlns:a16="http://schemas.microsoft.com/office/drawing/2014/main" id="{C7B980DB-579C-0840-BD97-74E6CB44F49B}"/>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94F41E1-181B-244B-A4A5-224F0C9F6003}"/>
              </a:ext>
            </a:extLst>
          </p:cNvPr>
          <p:cNvSpPr txBox="1"/>
          <p:nvPr/>
        </p:nvSpPr>
        <p:spPr>
          <a:xfrm>
            <a:off x="4690057" y="3168152"/>
            <a:ext cx="2818400"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Table Associated with My Highlight - link</a:t>
            </a:r>
          </a:p>
        </p:txBody>
      </p:sp>
      <p:pic>
        <p:nvPicPr>
          <p:cNvPr id="15" name="Picture 14">
            <a:extLst>
              <a:ext uri="{FF2B5EF4-FFF2-40B4-BE49-F238E27FC236}">
                <a16:creationId xmlns:a16="http://schemas.microsoft.com/office/drawing/2014/main" id="{616CFECF-AED1-3D43-94C8-C1E6248F3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40" y="3871715"/>
            <a:ext cx="1228146" cy="1228146"/>
          </a:xfrm>
          <a:prstGeom prst="rect">
            <a:avLst/>
          </a:prstGeom>
        </p:spPr>
      </p:pic>
      <p:sp>
        <p:nvSpPr>
          <p:cNvPr id="16" name="TextBox 15">
            <a:extLst>
              <a:ext uri="{FF2B5EF4-FFF2-40B4-BE49-F238E27FC236}">
                <a16:creationId xmlns:a16="http://schemas.microsoft.com/office/drawing/2014/main" id="{446370E6-2A8D-8540-9DF1-40BFFA2AA6F4}"/>
              </a:ext>
            </a:extLst>
          </p:cNvPr>
          <p:cNvSpPr txBox="1"/>
          <p:nvPr/>
        </p:nvSpPr>
        <p:spPr>
          <a:xfrm>
            <a:off x="4690057" y="4362610"/>
            <a:ext cx="2860078"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Image Associated with My Highlight - link</a:t>
            </a:r>
          </a:p>
        </p:txBody>
      </p:sp>
      <p:sp>
        <p:nvSpPr>
          <p:cNvPr id="17" name="TextBox 16">
            <a:extLst>
              <a:ext uri="{FF2B5EF4-FFF2-40B4-BE49-F238E27FC236}">
                <a16:creationId xmlns:a16="http://schemas.microsoft.com/office/drawing/2014/main" id="{A4BB9E24-A0FD-684A-80F6-90E0BF240B0A}"/>
              </a:ext>
            </a:extLst>
          </p:cNvPr>
          <p:cNvSpPr txBox="1"/>
          <p:nvPr/>
        </p:nvSpPr>
        <p:spPr>
          <a:xfrm>
            <a:off x="3406340" y="2233277"/>
            <a:ext cx="2038187"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Date Submitted</a:t>
            </a:r>
            <a:r>
              <a:rPr lang="en-US" sz="1400" dirty="0">
                <a:solidFill>
                  <a:srgbClr val="203864"/>
                </a:solidFill>
                <a:latin typeface="Arial Narrow" panose="020B0604020202020204" pitchFamily="34" charset="0"/>
                <a:cs typeface="Arial Narrow" panose="020B0604020202020204" pitchFamily="34" charset="0"/>
              </a:rPr>
              <a:t>: 11/13/17;  </a:t>
            </a:r>
          </a:p>
        </p:txBody>
      </p:sp>
      <p:sp>
        <p:nvSpPr>
          <p:cNvPr id="18" name="TextBox 17">
            <a:extLst>
              <a:ext uri="{FF2B5EF4-FFF2-40B4-BE49-F238E27FC236}">
                <a16:creationId xmlns:a16="http://schemas.microsoft.com/office/drawing/2014/main" id="{F28EF75C-920A-714D-832F-7D55B9853E94}"/>
              </a:ext>
            </a:extLst>
          </p:cNvPr>
          <p:cNvSpPr txBox="1"/>
          <p:nvPr/>
        </p:nvSpPr>
        <p:spPr>
          <a:xfrm>
            <a:off x="5313500" y="2233277"/>
            <a:ext cx="1875835"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Last Modified</a:t>
            </a:r>
            <a:r>
              <a:rPr lang="en-US" sz="1400" dirty="0">
                <a:solidFill>
                  <a:srgbClr val="203864"/>
                </a:solidFill>
                <a:latin typeface="Arial Narrow" panose="020B0604020202020204" pitchFamily="34" charset="0"/>
                <a:cs typeface="Arial Narrow" panose="020B0604020202020204" pitchFamily="34" charset="0"/>
              </a:rPr>
              <a:t>: 11/13/17  </a:t>
            </a:r>
          </a:p>
        </p:txBody>
      </p:sp>
      <p:sp>
        <p:nvSpPr>
          <p:cNvPr id="19" name="TextBox 18">
            <a:extLst>
              <a:ext uri="{FF2B5EF4-FFF2-40B4-BE49-F238E27FC236}">
                <a16:creationId xmlns:a16="http://schemas.microsoft.com/office/drawing/2014/main" id="{ECD6AE90-9743-384C-AE85-F163A6D38E76}"/>
              </a:ext>
            </a:extLst>
          </p:cNvPr>
          <p:cNvSpPr txBox="1"/>
          <p:nvPr/>
        </p:nvSpPr>
        <p:spPr>
          <a:xfrm>
            <a:off x="3411756" y="5169399"/>
            <a:ext cx="2735044"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Contact Name</a:t>
            </a:r>
            <a:r>
              <a:rPr lang="en-US" sz="1400" dirty="0">
                <a:solidFill>
                  <a:srgbClr val="203864"/>
                </a:solidFill>
                <a:latin typeface="Arial Narrow" panose="020B0604020202020204" pitchFamily="34" charset="0"/>
                <a:cs typeface="Arial Narrow" panose="020B0604020202020204" pitchFamily="34" charset="0"/>
              </a:rPr>
              <a:t>: First Name Last Name</a:t>
            </a:r>
          </a:p>
        </p:txBody>
      </p:sp>
      <p:sp>
        <p:nvSpPr>
          <p:cNvPr id="20" name="TextBox 19">
            <a:extLst>
              <a:ext uri="{FF2B5EF4-FFF2-40B4-BE49-F238E27FC236}">
                <a16:creationId xmlns:a16="http://schemas.microsoft.com/office/drawing/2014/main" id="{FE125824-2CC0-4748-8A3E-7E04DCBB093D}"/>
              </a:ext>
            </a:extLst>
          </p:cNvPr>
          <p:cNvSpPr txBox="1"/>
          <p:nvPr/>
        </p:nvSpPr>
        <p:spPr>
          <a:xfrm>
            <a:off x="3406340" y="5487734"/>
            <a:ext cx="3358612"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Contact Email</a:t>
            </a:r>
            <a:r>
              <a:rPr lang="en-US" sz="1400" dirty="0">
                <a:solidFill>
                  <a:srgbClr val="203864"/>
                </a:solidFill>
                <a:latin typeface="Arial Narrow" panose="020B0604020202020204" pitchFamily="34" charset="0"/>
                <a:cs typeface="Arial Narrow" panose="020B0604020202020204" pitchFamily="34" charset="0"/>
              </a:rPr>
              <a:t>: FirstNameLastName@nasa.gov</a:t>
            </a:r>
          </a:p>
        </p:txBody>
      </p:sp>
      <p:sp>
        <p:nvSpPr>
          <p:cNvPr id="22" name="TextBox 21">
            <a:extLst>
              <a:ext uri="{FF2B5EF4-FFF2-40B4-BE49-F238E27FC236}">
                <a16:creationId xmlns:a16="http://schemas.microsoft.com/office/drawing/2014/main" id="{38330472-36FA-5C4C-A852-9E1406F3346A}"/>
              </a:ext>
            </a:extLst>
          </p:cNvPr>
          <p:cNvSpPr txBox="1"/>
          <p:nvPr/>
        </p:nvSpPr>
        <p:spPr>
          <a:xfrm>
            <a:off x="3419040" y="6088597"/>
            <a:ext cx="4089417" cy="523220"/>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Key Words</a:t>
            </a:r>
            <a:r>
              <a:rPr lang="en-US" sz="1400" dirty="0">
                <a:solidFill>
                  <a:srgbClr val="203864"/>
                </a:solidFill>
                <a:latin typeface="Arial Narrow" panose="020B0604020202020204" pitchFamily="34" charset="0"/>
                <a:cs typeface="Arial Narrow" panose="020B0604020202020204" pitchFamily="34" charset="0"/>
              </a:rPr>
              <a:t>: Weather, Ocean, Land, ITCZ, Atmospheric Dynamics </a:t>
            </a:r>
          </a:p>
        </p:txBody>
      </p:sp>
      <p:pic>
        <p:nvPicPr>
          <p:cNvPr id="24" name="Picture 23">
            <a:extLst>
              <a:ext uri="{FF2B5EF4-FFF2-40B4-BE49-F238E27FC236}">
                <a16:creationId xmlns:a16="http://schemas.microsoft.com/office/drawing/2014/main" id="{638D2856-DE53-DF4B-B142-EB754CE7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40" y="2653576"/>
            <a:ext cx="1228146" cy="1228146"/>
          </a:xfrm>
          <a:prstGeom prst="rect">
            <a:avLst/>
          </a:prstGeom>
        </p:spPr>
      </p:pic>
      <p:sp>
        <p:nvSpPr>
          <p:cNvPr id="25" name="TextBox 24">
            <a:extLst>
              <a:ext uri="{FF2B5EF4-FFF2-40B4-BE49-F238E27FC236}">
                <a16:creationId xmlns:a16="http://schemas.microsoft.com/office/drawing/2014/main" id="{4925FE95-84E1-F743-B990-8FAC91AC5D7E}"/>
              </a:ext>
            </a:extLst>
          </p:cNvPr>
          <p:cNvSpPr txBox="1"/>
          <p:nvPr/>
        </p:nvSpPr>
        <p:spPr>
          <a:xfrm>
            <a:off x="3406339" y="1939442"/>
            <a:ext cx="2255169"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Content Type</a:t>
            </a:r>
            <a:r>
              <a:rPr lang="en-US" sz="1400" dirty="0">
                <a:solidFill>
                  <a:srgbClr val="203864"/>
                </a:solidFill>
                <a:latin typeface="Arial Narrow" panose="020B0604020202020204" pitchFamily="34" charset="0"/>
                <a:cs typeface="Arial Narrow" panose="020B0604020202020204" pitchFamily="34" charset="0"/>
              </a:rPr>
              <a:t>: Type 1; Internal </a:t>
            </a:r>
          </a:p>
        </p:txBody>
      </p:sp>
      <p:sp>
        <p:nvSpPr>
          <p:cNvPr id="26" name="TextBox 25">
            <a:extLst>
              <a:ext uri="{FF2B5EF4-FFF2-40B4-BE49-F238E27FC236}">
                <a16:creationId xmlns:a16="http://schemas.microsoft.com/office/drawing/2014/main" id="{16797708-7D05-B142-ABF8-948C2DF5E48C}"/>
              </a:ext>
            </a:extLst>
          </p:cNvPr>
          <p:cNvSpPr txBox="1"/>
          <p:nvPr/>
        </p:nvSpPr>
        <p:spPr>
          <a:xfrm>
            <a:off x="3419040" y="5795511"/>
            <a:ext cx="2349810"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NASA Center/Institution</a:t>
            </a:r>
            <a:r>
              <a:rPr lang="en-US" sz="1400" dirty="0">
                <a:solidFill>
                  <a:srgbClr val="203864"/>
                </a:solidFill>
                <a:latin typeface="Arial Narrow" panose="020B0604020202020204" pitchFamily="34" charset="0"/>
                <a:cs typeface="Arial Narrow" panose="020B0604020202020204" pitchFamily="34" charset="0"/>
              </a:rPr>
              <a:t>: GSFC</a:t>
            </a:r>
          </a:p>
        </p:txBody>
      </p:sp>
      <p:sp>
        <p:nvSpPr>
          <p:cNvPr id="27" name="TextBox 26">
            <a:extLst>
              <a:ext uri="{FF2B5EF4-FFF2-40B4-BE49-F238E27FC236}">
                <a16:creationId xmlns:a16="http://schemas.microsoft.com/office/drawing/2014/main" id="{601DEACB-DDAC-404D-AC0B-11FB4C8BEDB2}"/>
              </a:ext>
            </a:extLst>
          </p:cNvPr>
          <p:cNvSpPr txBox="1"/>
          <p:nvPr/>
        </p:nvSpPr>
        <p:spPr>
          <a:xfrm>
            <a:off x="7566851" y="1925500"/>
            <a:ext cx="3786950" cy="1169551"/>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Key Finding</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8" name="TextBox 27">
            <a:extLst>
              <a:ext uri="{FF2B5EF4-FFF2-40B4-BE49-F238E27FC236}">
                <a16:creationId xmlns:a16="http://schemas.microsoft.com/office/drawing/2014/main" id="{750C6F73-D8AB-134C-9C68-ED7DC25A7B4A}"/>
              </a:ext>
            </a:extLst>
          </p:cNvPr>
          <p:cNvSpPr txBox="1"/>
          <p:nvPr/>
        </p:nvSpPr>
        <p:spPr>
          <a:xfrm>
            <a:off x="7596077" y="3245198"/>
            <a:ext cx="3786950" cy="1169551"/>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Significance</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9" name="TextBox 28">
            <a:extLst>
              <a:ext uri="{FF2B5EF4-FFF2-40B4-BE49-F238E27FC236}">
                <a16:creationId xmlns:a16="http://schemas.microsoft.com/office/drawing/2014/main" id="{AC1CEFF0-D788-9A4E-8E9B-03F09982D0A9}"/>
              </a:ext>
            </a:extLst>
          </p:cNvPr>
          <p:cNvSpPr txBox="1"/>
          <p:nvPr/>
        </p:nvSpPr>
        <p:spPr>
          <a:xfrm>
            <a:off x="7605706" y="4578510"/>
            <a:ext cx="3786950" cy="2031325"/>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Summary</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1" name="TextBox 20">
            <a:extLst>
              <a:ext uri="{FF2B5EF4-FFF2-40B4-BE49-F238E27FC236}">
                <a16:creationId xmlns:a16="http://schemas.microsoft.com/office/drawing/2014/main" id="{9E2BC760-6498-EF46-9A3A-5329B4EC79A1}"/>
              </a:ext>
            </a:extLst>
          </p:cNvPr>
          <p:cNvSpPr txBox="1"/>
          <p:nvPr/>
        </p:nvSpPr>
        <p:spPr>
          <a:xfrm>
            <a:off x="838200" y="1812190"/>
            <a:ext cx="2019300"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Home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Log In</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My Profile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My Submissions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Tree>
    <p:extLst>
      <p:ext uri="{BB962C8B-B14F-4D97-AF65-F5344CB8AC3E}">
        <p14:creationId xmlns:p14="http://schemas.microsoft.com/office/powerpoint/2010/main" val="387873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97B9-550A-E548-861F-16DB098D7E79}"/>
              </a:ext>
            </a:extLst>
          </p:cNvPr>
          <p:cNvSpPr>
            <a:spLocks noGrp="1"/>
          </p:cNvSpPr>
          <p:nvPr>
            <p:ph type="title"/>
          </p:nvPr>
        </p:nvSpPr>
        <p:spPr>
          <a:xfrm>
            <a:off x="838200" y="365125"/>
            <a:ext cx="10515600" cy="1325563"/>
          </a:xfrm>
        </p:spPr>
        <p:txBody>
          <a:bodyPr>
            <a:normAutofit/>
          </a:bodyPr>
          <a:lstStyle/>
          <a:p>
            <a:r>
              <a:rPr lang="en-US" sz="3600" dirty="0">
                <a:latin typeface="Arial" panose="020B0604020202020204" pitchFamily="34" charset="0"/>
                <a:cs typeface="Arial" panose="020B0604020202020204" pitchFamily="34" charset="0"/>
              </a:rPr>
              <a:t>About and Guidelines</a:t>
            </a:r>
          </a:p>
        </p:txBody>
      </p:sp>
      <p:sp>
        <p:nvSpPr>
          <p:cNvPr id="3" name="Slide Number Placeholder 2">
            <a:extLst>
              <a:ext uri="{FF2B5EF4-FFF2-40B4-BE49-F238E27FC236}">
                <a16:creationId xmlns:a16="http://schemas.microsoft.com/office/drawing/2014/main" id="{FDD18D55-84F2-4049-B776-AB77DBBA869C}"/>
              </a:ext>
            </a:extLst>
          </p:cNvPr>
          <p:cNvSpPr>
            <a:spLocks noGrp="1"/>
          </p:cNvSpPr>
          <p:nvPr>
            <p:ph type="sldNum" sz="quarter" idx="12"/>
          </p:nvPr>
        </p:nvSpPr>
        <p:spPr/>
        <p:txBody>
          <a:bodyPr/>
          <a:lstStyle/>
          <a:p>
            <a:fld id="{6C10C78B-D409-4598-B844-9505F3D2EE4F}" type="slidenum">
              <a:rPr lang="en-US" smtClean="0"/>
              <a:pPr/>
              <a:t>5</a:t>
            </a:fld>
            <a:endParaRPr lang="en-US"/>
          </a:p>
        </p:txBody>
      </p:sp>
      <p:sp>
        <p:nvSpPr>
          <p:cNvPr id="4" name="TextBox 3">
            <a:extLst>
              <a:ext uri="{FF2B5EF4-FFF2-40B4-BE49-F238E27FC236}">
                <a16:creationId xmlns:a16="http://schemas.microsoft.com/office/drawing/2014/main" id="{CDF929BA-D901-324A-B520-6EC6FB2448BA}"/>
              </a:ext>
            </a:extLst>
          </p:cNvPr>
          <p:cNvSpPr txBox="1"/>
          <p:nvPr/>
        </p:nvSpPr>
        <p:spPr>
          <a:xfrm>
            <a:off x="838200" y="1812190"/>
            <a:ext cx="2819402" cy="1477328"/>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About and Guidelines</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Results Database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
        <p:nvSpPr>
          <p:cNvPr id="5" name="TextBox 4">
            <a:extLst>
              <a:ext uri="{FF2B5EF4-FFF2-40B4-BE49-F238E27FC236}">
                <a16:creationId xmlns:a16="http://schemas.microsoft.com/office/drawing/2014/main" id="{619803F7-EF88-4D4D-8A59-C87C89235174}"/>
              </a:ext>
            </a:extLst>
          </p:cNvPr>
          <p:cNvSpPr txBox="1"/>
          <p:nvPr/>
        </p:nvSpPr>
        <p:spPr>
          <a:xfrm>
            <a:off x="3136900" y="2256690"/>
            <a:ext cx="8102600" cy="954107"/>
          </a:xfrm>
          <a:prstGeom prst="rect">
            <a:avLst/>
          </a:prstGeom>
          <a:noFill/>
        </p:spPr>
        <p:txBody>
          <a:bodyPr wrap="square" rtlCol="0">
            <a:spAutoFit/>
          </a:bodyPr>
          <a:lstStyle/>
          <a:p>
            <a:r>
              <a:rPr lang="en-US" sz="1400" dirty="0">
                <a:solidFill>
                  <a:srgbClr val="203864"/>
                </a:solidFill>
                <a:latin typeface="Arial Narrow" panose="020B0604020202020204" pitchFamily="34" charset="0"/>
                <a:cs typeface="Arial Narrow" panose="020B0604020202020204" pitchFamily="34" charset="0"/>
              </a:rPr>
              <a: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a:t>
            </a:r>
          </a:p>
        </p:txBody>
      </p:sp>
      <p:sp>
        <p:nvSpPr>
          <p:cNvPr id="6" name="TextBox 5">
            <a:extLst>
              <a:ext uri="{FF2B5EF4-FFF2-40B4-BE49-F238E27FC236}">
                <a16:creationId xmlns:a16="http://schemas.microsoft.com/office/drawing/2014/main" id="{14E576AC-4DEA-9541-B975-3273901DD374}"/>
              </a:ext>
            </a:extLst>
          </p:cNvPr>
          <p:cNvSpPr txBox="1"/>
          <p:nvPr/>
        </p:nvSpPr>
        <p:spPr>
          <a:xfrm>
            <a:off x="3136900" y="1875681"/>
            <a:ext cx="1760418" cy="338554"/>
          </a:xfrm>
          <a:prstGeom prst="rect">
            <a:avLst/>
          </a:prstGeom>
          <a:noFill/>
        </p:spPr>
        <p:txBody>
          <a:bodyPr wrap="none" rtlCol="0">
            <a:spAutoFit/>
          </a:bodyPr>
          <a:lstStyle/>
          <a:p>
            <a:r>
              <a:rPr lang="en-US" sz="1600" b="1" dirty="0">
                <a:solidFill>
                  <a:srgbClr val="203864"/>
                </a:solidFill>
                <a:latin typeface="Arial Narrow" panose="020B0604020202020204" pitchFamily="34" charset="0"/>
                <a:cs typeface="Arial Narrow" panose="020B0604020202020204" pitchFamily="34" charset="0"/>
              </a:rPr>
              <a:t>About the Database</a:t>
            </a:r>
          </a:p>
        </p:txBody>
      </p:sp>
      <p:sp>
        <p:nvSpPr>
          <p:cNvPr id="7" name="TextBox 6">
            <a:extLst>
              <a:ext uri="{FF2B5EF4-FFF2-40B4-BE49-F238E27FC236}">
                <a16:creationId xmlns:a16="http://schemas.microsoft.com/office/drawing/2014/main" id="{6724F49E-3F6D-FC45-B224-5F30FD15F9A2}"/>
              </a:ext>
            </a:extLst>
          </p:cNvPr>
          <p:cNvSpPr txBox="1"/>
          <p:nvPr/>
        </p:nvSpPr>
        <p:spPr>
          <a:xfrm>
            <a:off x="3136900" y="3382178"/>
            <a:ext cx="1415772" cy="338554"/>
          </a:xfrm>
          <a:prstGeom prst="rect">
            <a:avLst/>
          </a:prstGeom>
          <a:noFill/>
        </p:spPr>
        <p:txBody>
          <a:bodyPr wrap="none" rtlCol="0">
            <a:spAutoFit/>
          </a:bodyPr>
          <a:lstStyle/>
          <a:p>
            <a:r>
              <a:rPr lang="en-US" sz="1600" b="1" dirty="0">
                <a:solidFill>
                  <a:srgbClr val="203864"/>
                </a:solidFill>
                <a:latin typeface="Arial Narrow" panose="020B0604020202020204" pitchFamily="34" charset="0"/>
                <a:cs typeface="Arial Narrow" panose="020B0604020202020204" pitchFamily="34" charset="0"/>
              </a:rPr>
              <a:t>What to Submit</a:t>
            </a:r>
          </a:p>
        </p:txBody>
      </p:sp>
      <p:sp>
        <p:nvSpPr>
          <p:cNvPr id="8" name="TextBox 7">
            <a:extLst>
              <a:ext uri="{FF2B5EF4-FFF2-40B4-BE49-F238E27FC236}">
                <a16:creationId xmlns:a16="http://schemas.microsoft.com/office/drawing/2014/main" id="{C4A43681-EF88-8B48-8BEA-4DD447397CEB}"/>
              </a:ext>
            </a:extLst>
          </p:cNvPr>
          <p:cNvSpPr txBox="1"/>
          <p:nvPr/>
        </p:nvSpPr>
        <p:spPr>
          <a:xfrm>
            <a:off x="3136900" y="3751510"/>
            <a:ext cx="8102600" cy="954107"/>
          </a:xfrm>
          <a:prstGeom prst="rect">
            <a:avLst/>
          </a:prstGeom>
          <a:noFill/>
        </p:spPr>
        <p:txBody>
          <a:bodyPr wrap="square" rtlCol="0">
            <a:spAutoFit/>
          </a:bodyPr>
          <a:lstStyle/>
          <a:p>
            <a:r>
              <a:rPr lang="en-US" sz="1400" dirty="0">
                <a:solidFill>
                  <a:srgbClr val="203864"/>
                </a:solidFill>
                <a:latin typeface="Arial Narrow" panose="020B0604020202020204" pitchFamily="34" charset="0"/>
                <a:cs typeface="Arial Narrow" panose="020B0604020202020204" pitchFamily="34" charset="0"/>
              </a:rPr>
              <a: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a:t>
            </a:r>
          </a:p>
        </p:txBody>
      </p:sp>
      <p:sp>
        <p:nvSpPr>
          <p:cNvPr id="9" name="TextBox 8">
            <a:extLst>
              <a:ext uri="{FF2B5EF4-FFF2-40B4-BE49-F238E27FC236}">
                <a16:creationId xmlns:a16="http://schemas.microsoft.com/office/drawing/2014/main" id="{94F5B32C-6392-304C-BA30-6D23102848F5}"/>
              </a:ext>
            </a:extLst>
          </p:cNvPr>
          <p:cNvSpPr txBox="1"/>
          <p:nvPr/>
        </p:nvSpPr>
        <p:spPr>
          <a:xfrm>
            <a:off x="3136900" y="4833671"/>
            <a:ext cx="1462260" cy="338554"/>
          </a:xfrm>
          <a:prstGeom prst="rect">
            <a:avLst/>
          </a:prstGeom>
          <a:noFill/>
        </p:spPr>
        <p:txBody>
          <a:bodyPr wrap="none" rtlCol="0">
            <a:spAutoFit/>
          </a:bodyPr>
          <a:lstStyle/>
          <a:p>
            <a:r>
              <a:rPr lang="en-US" sz="1600" b="1" dirty="0">
                <a:solidFill>
                  <a:srgbClr val="203864"/>
                </a:solidFill>
                <a:latin typeface="Arial Narrow" panose="020B0604020202020204" pitchFamily="34" charset="0"/>
                <a:cs typeface="Arial Narrow" panose="020B0604020202020204" pitchFamily="34" charset="0"/>
              </a:rPr>
              <a:t>When to Submit</a:t>
            </a:r>
          </a:p>
        </p:txBody>
      </p:sp>
      <p:sp>
        <p:nvSpPr>
          <p:cNvPr id="10" name="TextBox 9">
            <a:extLst>
              <a:ext uri="{FF2B5EF4-FFF2-40B4-BE49-F238E27FC236}">
                <a16:creationId xmlns:a16="http://schemas.microsoft.com/office/drawing/2014/main" id="{94A862E1-999A-0945-AECD-259EDAA60991}"/>
              </a:ext>
            </a:extLst>
          </p:cNvPr>
          <p:cNvSpPr txBox="1"/>
          <p:nvPr/>
        </p:nvSpPr>
        <p:spPr>
          <a:xfrm>
            <a:off x="3136900" y="5203003"/>
            <a:ext cx="8102600" cy="954107"/>
          </a:xfrm>
          <a:prstGeom prst="rect">
            <a:avLst/>
          </a:prstGeom>
          <a:noFill/>
        </p:spPr>
        <p:txBody>
          <a:bodyPr wrap="square" rtlCol="0">
            <a:spAutoFit/>
          </a:bodyPr>
          <a:lstStyle/>
          <a:p>
            <a:r>
              <a:rPr lang="en-US" sz="1400" dirty="0">
                <a:solidFill>
                  <a:srgbClr val="203864"/>
                </a:solidFill>
                <a:latin typeface="Arial Narrow" panose="020B0604020202020204" pitchFamily="34" charset="0"/>
                <a:cs typeface="Arial Narrow" panose="020B0604020202020204" pitchFamily="34" charset="0"/>
              </a:rPr>
              <a: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exttextexttextT</a:t>
            </a:r>
          </a:p>
        </p:txBody>
      </p:sp>
    </p:spTree>
    <p:extLst>
      <p:ext uri="{BB962C8B-B14F-4D97-AF65-F5344CB8AC3E}">
        <p14:creationId xmlns:p14="http://schemas.microsoft.com/office/powerpoint/2010/main" val="401344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E956-6DDC-7D4B-8291-F2A38CD8171E}"/>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Earth Science Results Database </a:t>
            </a:r>
          </a:p>
        </p:txBody>
      </p:sp>
      <p:sp>
        <p:nvSpPr>
          <p:cNvPr id="3" name="Slide Number Placeholder 2">
            <a:extLst>
              <a:ext uri="{FF2B5EF4-FFF2-40B4-BE49-F238E27FC236}">
                <a16:creationId xmlns:a16="http://schemas.microsoft.com/office/drawing/2014/main" id="{C75CA333-3FE8-E840-AA2B-D313D432198A}"/>
              </a:ext>
            </a:extLst>
          </p:cNvPr>
          <p:cNvSpPr>
            <a:spLocks noGrp="1"/>
          </p:cNvSpPr>
          <p:nvPr>
            <p:ph type="sldNum" sz="quarter" idx="12"/>
          </p:nvPr>
        </p:nvSpPr>
        <p:spPr/>
        <p:txBody>
          <a:bodyPr/>
          <a:lstStyle/>
          <a:p>
            <a:fld id="{6C10C78B-D409-4598-B844-9505F3D2EE4F}" type="slidenum">
              <a:rPr lang="en-US" smtClean="0"/>
              <a:pPr/>
              <a:t>6</a:t>
            </a:fld>
            <a:endParaRPr lang="en-US"/>
          </a:p>
        </p:txBody>
      </p:sp>
      <p:sp>
        <p:nvSpPr>
          <p:cNvPr id="4" name="TextBox 3">
            <a:extLst>
              <a:ext uri="{FF2B5EF4-FFF2-40B4-BE49-F238E27FC236}">
                <a16:creationId xmlns:a16="http://schemas.microsoft.com/office/drawing/2014/main" id="{616A1AE1-1D85-5E49-9B17-A22DE8142DC6}"/>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Results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Submit a Result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Search the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PI Contact Information</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graphicFrame>
        <p:nvGraphicFramePr>
          <p:cNvPr id="6" name="Table 5">
            <a:extLst>
              <a:ext uri="{FF2B5EF4-FFF2-40B4-BE49-F238E27FC236}">
                <a16:creationId xmlns:a16="http://schemas.microsoft.com/office/drawing/2014/main" id="{AFF087AE-6B95-2443-8EC0-B361FCC88EC6}"/>
              </a:ext>
            </a:extLst>
          </p:cNvPr>
          <p:cNvGraphicFramePr>
            <a:graphicFrameLocks noGrp="1"/>
          </p:cNvGraphicFramePr>
          <p:nvPr>
            <p:extLst>
              <p:ext uri="{D42A27DB-BD31-4B8C-83A1-F6EECF244321}">
                <p14:modId xmlns:p14="http://schemas.microsoft.com/office/powerpoint/2010/main" val="4025871680"/>
              </p:ext>
            </p:extLst>
          </p:nvPr>
        </p:nvGraphicFramePr>
        <p:xfrm>
          <a:off x="3162300" y="2123003"/>
          <a:ext cx="8051800" cy="3657600"/>
        </p:xfrm>
        <a:graphic>
          <a:graphicData uri="http://schemas.openxmlformats.org/drawingml/2006/table">
            <a:tbl>
              <a:tblPr firstRow="1" bandRow="1">
                <a:tableStyleId>{5C22544A-7EE6-4342-B048-85BDC9FD1C3A}</a:tableStyleId>
              </a:tblPr>
              <a:tblGrid>
                <a:gridCol w="740679">
                  <a:extLst>
                    <a:ext uri="{9D8B030D-6E8A-4147-A177-3AD203B41FA5}">
                      <a16:colId xmlns:a16="http://schemas.microsoft.com/office/drawing/2014/main" val="3623748015"/>
                    </a:ext>
                  </a:extLst>
                </a:gridCol>
                <a:gridCol w="1198899">
                  <a:extLst>
                    <a:ext uri="{9D8B030D-6E8A-4147-A177-3AD203B41FA5}">
                      <a16:colId xmlns:a16="http://schemas.microsoft.com/office/drawing/2014/main" val="763539433"/>
                    </a:ext>
                  </a:extLst>
                </a:gridCol>
                <a:gridCol w="918747">
                  <a:extLst>
                    <a:ext uri="{9D8B030D-6E8A-4147-A177-3AD203B41FA5}">
                      <a16:colId xmlns:a16="http://schemas.microsoft.com/office/drawing/2014/main" val="2204277078"/>
                    </a:ext>
                  </a:extLst>
                </a:gridCol>
                <a:gridCol w="1391942">
                  <a:extLst>
                    <a:ext uri="{9D8B030D-6E8A-4147-A177-3AD203B41FA5}">
                      <a16:colId xmlns:a16="http://schemas.microsoft.com/office/drawing/2014/main" val="2300875023"/>
                    </a:ext>
                  </a:extLst>
                </a:gridCol>
                <a:gridCol w="1625600">
                  <a:extLst>
                    <a:ext uri="{9D8B030D-6E8A-4147-A177-3AD203B41FA5}">
                      <a16:colId xmlns:a16="http://schemas.microsoft.com/office/drawing/2014/main" val="2871140577"/>
                    </a:ext>
                  </a:extLst>
                </a:gridCol>
                <a:gridCol w="2175933">
                  <a:extLst>
                    <a:ext uri="{9D8B030D-6E8A-4147-A177-3AD203B41FA5}">
                      <a16:colId xmlns:a16="http://schemas.microsoft.com/office/drawing/2014/main" val="3971180605"/>
                    </a:ext>
                  </a:extLst>
                </a:gridCol>
              </a:tblGrid>
              <a:tr h="370840">
                <a:tc>
                  <a:txBody>
                    <a:bodyPr/>
                    <a:lstStyle/>
                    <a:p>
                      <a:pPr algn="ctr"/>
                      <a:r>
                        <a:rPr lang="en-US" sz="1200" b="0" i="0" dirty="0">
                          <a:latin typeface="Arial Narrow" panose="020B0604020202020204" pitchFamily="34" charset="0"/>
                          <a:cs typeface="Arial Narrow" panose="020B0604020202020204" pitchFamily="34" charset="0"/>
                        </a:rPr>
                        <a:t>Date</a:t>
                      </a:r>
                    </a:p>
                  </a:txBody>
                  <a:tcPr>
                    <a:solidFill>
                      <a:srgbClr val="3C9CC1"/>
                    </a:solidFill>
                  </a:tcPr>
                </a:tc>
                <a:tc>
                  <a:txBody>
                    <a:bodyPr/>
                    <a:lstStyle/>
                    <a:p>
                      <a:pPr algn="ctr"/>
                      <a:r>
                        <a:rPr lang="en-US" sz="1200" b="0" i="0" dirty="0">
                          <a:latin typeface="Arial Narrow" panose="020B0604020202020204" pitchFamily="34" charset="0"/>
                          <a:cs typeface="Arial Narrow" panose="020B0604020202020204" pitchFamily="34" charset="0"/>
                        </a:rPr>
                        <a:t>Title</a:t>
                      </a:r>
                    </a:p>
                  </a:txBody>
                  <a:tcPr>
                    <a:solidFill>
                      <a:srgbClr val="3C9CC1"/>
                    </a:solidFill>
                  </a:tcPr>
                </a:tc>
                <a:tc>
                  <a:txBody>
                    <a:bodyPr/>
                    <a:lstStyle/>
                    <a:p>
                      <a:pPr algn="ctr"/>
                      <a:r>
                        <a:rPr lang="en-US" sz="1200" b="0" i="0" dirty="0">
                          <a:latin typeface="Arial Narrow" panose="020B0604020202020204" pitchFamily="34" charset="0"/>
                          <a:cs typeface="Arial Narrow" panose="020B0604020202020204" pitchFamily="34" charset="0"/>
                        </a:rPr>
                        <a:t>Content Type</a:t>
                      </a:r>
                    </a:p>
                  </a:txBody>
                  <a:tcPr>
                    <a:solidFill>
                      <a:srgbClr val="3C9CC1"/>
                    </a:solidFill>
                  </a:tcPr>
                </a:tc>
                <a:tc>
                  <a:txBody>
                    <a:bodyPr/>
                    <a:lstStyle/>
                    <a:p>
                      <a:pPr algn="ctr"/>
                      <a:r>
                        <a:rPr lang="en-US" sz="1200" b="0" i="0" dirty="0">
                          <a:latin typeface="Arial Narrow" panose="020B0604020202020204" pitchFamily="34" charset="0"/>
                          <a:cs typeface="Arial Narrow" panose="020B0604020202020204" pitchFamily="34" charset="0"/>
                        </a:rPr>
                        <a:t>Key Words</a:t>
                      </a:r>
                    </a:p>
                  </a:txBody>
                  <a:tcPr>
                    <a:solidFill>
                      <a:srgbClr val="3C9CC1"/>
                    </a:solidFill>
                  </a:tcPr>
                </a:tc>
                <a:tc>
                  <a:txBody>
                    <a:bodyPr/>
                    <a:lstStyle/>
                    <a:p>
                      <a:pPr algn="ctr"/>
                      <a:r>
                        <a:rPr lang="en-US" sz="1200" b="0" i="0" dirty="0">
                          <a:latin typeface="Arial Narrow" panose="020B0604020202020204" pitchFamily="34" charset="0"/>
                          <a:cs typeface="Arial Narrow" panose="020B0604020202020204" pitchFamily="34" charset="0"/>
                        </a:rPr>
                        <a:t>Key Finding</a:t>
                      </a:r>
                    </a:p>
                  </a:txBody>
                  <a:tcPr>
                    <a:solidFill>
                      <a:srgbClr val="3C9CC1"/>
                    </a:solidFill>
                  </a:tcPr>
                </a:tc>
                <a:tc>
                  <a:txBody>
                    <a:bodyPr/>
                    <a:lstStyle/>
                    <a:p>
                      <a:pPr algn="ctr"/>
                      <a:r>
                        <a:rPr lang="en-US" sz="1200" b="0" i="0" dirty="0">
                          <a:latin typeface="Arial Narrow" panose="020B0604020202020204" pitchFamily="34" charset="0"/>
                          <a:cs typeface="Arial Narrow" panose="020B0604020202020204" pitchFamily="34" charset="0"/>
                        </a:rPr>
                        <a:t>Significance </a:t>
                      </a:r>
                    </a:p>
                  </a:txBody>
                  <a:tcPr>
                    <a:solidFill>
                      <a:srgbClr val="3C9CC1"/>
                    </a:solidFill>
                  </a:tcPr>
                </a:tc>
                <a:extLst>
                  <a:ext uri="{0D108BD9-81ED-4DB2-BD59-A6C34878D82A}">
                    <a16:rowId xmlns:a16="http://schemas.microsoft.com/office/drawing/2014/main" val="1004099367"/>
                  </a:ext>
                </a:extLst>
              </a:tr>
              <a:tr h="370840">
                <a:tc>
                  <a:txBody>
                    <a:bodyPr/>
                    <a:lstStyle/>
                    <a:p>
                      <a:pPr algn="ctr"/>
                      <a:r>
                        <a:rPr lang="en-US" sz="1200" b="0" i="0" dirty="0">
                          <a:solidFill>
                            <a:srgbClr val="203864"/>
                          </a:solidFill>
                          <a:latin typeface="Arial Narrow" panose="020B0604020202020204" pitchFamily="34" charset="0"/>
                          <a:cs typeface="Arial Narrow" panose="020B0604020202020204" pitchFamily="34" charset="0"/>
                        </a:rPr>
                        <a:t>03/16/18</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SERVIR Status Update</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Type 1: Internal</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Weather, Hazards</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Something Important about the Earth</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This was important because XYZ</a:t>
                      </a:r>
                    </a:p>
                  </a:txBody>
                  <a:tcPr>
                    <a:noFill/>
                  </a:tcPr>
                </a:tc>
                <a:extLst>
                  <a:ext uri="{0D108BD9-81ED-4DB2-BD59-A6C34878D82A}">
                    <a16:rowId xmlns:a16="http://schemas.microsoft.com/office/drawing/2014/main" val="3261793061"/>
                  </a:ext>
                </a:extLst>
              </a:tr>
              <a:tr h="370840">
                <a:tc>
                  <a:txBody>
                    <a:bodyPr/>
                    <a:lstStyle/>
                    <a:p>
                      <a:pPr algn="ctr"/>
                      <a:r>
                        <a:rPr lang="en-US" sz="1200" b="0" i="0" dirty="0">
                          <a:solidFill>
                            <a:srgbClr val="203864"/>
                          </a:solidFill>
                          <a:latin typeface="Arial Narrow" panose="020B0604020202020204" pitchFamily="34" charset="0"/>
                          <a:cs typeface="Arial Narrow" panose="020B0604020202020204" pitchFamily="34" charset="0"/>
                        </a:rPr>
                        <a:t>01/05/18</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Devendra Lal Memorial Medal 2018</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Award</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Climate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Something Important about the Earth</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This was important because XYZ</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extLst>
                  <a:ext uri="{0D108BD9-81ED-4DB2-BD59-A6C34878D82A}">
                    <a16:rowId xmlns:a16="http://schemas.microsoft.com/office/drawing/2014/main" val="1578002374"/>
                  </a:ext>
                </a:extLst>
              </a:tr>
              <a:tr h="370840">
                <a:tc>
                  <a:txBody>
                    <a:bodyPr/>
                    <a:lstStyle/>
                    <a:p>
                      <a:pPr algn="ctr"/>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11/13/17</a:t>
                      </a:r>
                    </a:p>
                  </a:txBody>
                  <a:tcPr>
                    <a:noFill/>
                  </a:tcPr>
                </a:tc>
                <a:tc>
                  <a:txBody>
                    <a:bodyPr/>
                    <a:lstStyle/>
                    <a:p>
                      <a:pPr algn="l"/>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Land-Ocean Contrast in Tropical Convection</a:t>
                      </a:r>
                    </a:p>
                  </a:txBody>
                  <a:tcPr>
                    <a:noFill/>
                  </a:tcPr>
                </a:tc>
                <a:tc>
                  <a:txBody>
                    <a:bodyPr/>
                    <a:lstStyle/>
                    <a:p>
                      <a:pPr algn="l"/>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Type 1: Internal</a:t>
                      </a:r>
                    </a:p>
                  </a:txBody>
                  <a:tcPr>
                    <a:noFill/>
                  </a:tcPr>
                </a:tc>
                <a:tc>
                  <a:txBody>
                    <a:bodyPr/>
                    <a:lstStyle/>
                    <a:p>
                      <a:pPr algn="l"/>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Weather, Ocean, ITCZ, Convection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Something Important about the Earth</a:t>
                      </a:r>
                    </a:p>
                    <a:p>
                      <a:pPr algn="l"/>
                      <a:endParaRPr lang="en-US" sz="1200" b="0" i="0" dirty="0">
                        <a:solidFill>
                          <a:srgbClr val="203864"/>
                        </a:solidFill>
                        <a:highlight>
                          <a:srgbClr val="00FFFF"/>
                        </a:highlight>
                        <a:latin typeface="Arial Narrow" panose="020B0604020202020204" pitchFamily="34" charset="0"/>
                        <a:cs typeface="Arial Narrow"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highlight>
                            <a:srgbClr val="00FFFF"/>
                          </a:highlight>
                          <a:latin typeface="Arial Narrow" panose="020B0604020202020204" pitchFamily="34" charset="0"/>
                          <a:cs typeface="Arial Narrow" panose="020B0604020202020204" pitchFamily="34" charset="0"/>
                        </a:rPr>
                        <a:t>This was important because XYZ</a:t>
                      </a:r>
                    </a:p>
                    <a:p>
                      <a:pPr algn="l"/>
                      <a:endParaRPr lang="en-US" sz="1200" b="0" i="0" dirty="0">
                        <a:solidFill>
                          <a:srgbClr val="203864"/>
                        </a:solidFill>
                        <a:highlight>
                          <a:srgbClr val="00FFFF"/>
                        </a:highlight>
                        <a:latin typeface="Arial Narrow" panose="020B0604020202020204" pitchFamily="34" charset="0"/>
                        <a:cs typeface="Arial Narrow" panose="020B0604020202020204" pitchFamily="34" charset="0"/>
                      </a:endParaRPr>
                    </a:p>
                  </a:txBody>
                  <a:tcPr>
                    <a:noFill/>
                  </a:tcPr>
                </a:tc>
                <a:extLst>
                  <a:ext uri="{0D108BD9-81ED-4DB2-BD59-A6C34878D82A}">
                    <a16:rowId xmlns:a16="http://schemas.microsoft.com/office/drawing/2014/main" val="3533897437"/>
                  </a:ext>
                </a:extLst>
              </a:tr>
              <a:tr h="370840">
                <a:tc>
                  <a:txBody>
                    <a:bodyPr/>
                    <a:lstStyle/>
                    <a:p>
                      <a:pPr algn="ctr"/>
                      <a:r>
                        <a:rPr lang="en-US" sz="1200" b="0" i="0" dirty="0">
                          <a:solidFill>
                            <a:srgbClr val="203864"/>
                          </a:solidFill>
                          <a:latin typeface="Arial Narrow" panose="020B0604020202020204" pitchFamily="34" charset="0"/>
                          <a:cs typeface="Arial Narrow" panose="020B0604020202020204" pitchFamily="34" charset="0"/>
                        </a:rPr>
                        <a:t>09/23/17</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Better Extreme Precipitation Measurements</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Type 2: External</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Precipitation, Drought, Evapotranspiration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Something Important about the Earth</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This was important because XYZ</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extLst>
                  <a:ext uri="{0D108BD9-81ED-4DB2-BD59-A6C34878D82A}">
                    <a16:rowId xmlns:a16="http://schemas.microsoft.com/office/drawing/2014/main" val="1357959920"/>
                  </a:ext>
                </a:extLst>
              </a:tr>
              <a:tr h="370840">
                <a:tc>
                  <a:txBody>
                    <a:bodyPr/>
                    <a:lstStyle/>
                    <a:p>
                      <a:pPr algn="ctr"/>
                      <a:r>
                        <a:rPr lang="en-US" sz="1200" b="0" i="0" dirty="0">
                          <a:solidFill>
                            <a:srgbClr val="203864"/>
                          </a:solidFill>
                          <a:latin typeface="Arial Narrow" panose="020B0604020202020204" pitchFamily="34" charset="0"/>
                          <a:cs typeface="Arial Narrow" panose="020B0604020202020204" pitchFamily="34" charset="0"/>
                        </a:rPr>
                        <a:t>09/05/17</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Microphysical Effects of Arctic Clouds</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Presentation</a:t>
                      </a:r>
                    </a:p>
                  </a:txBody>
                  <a:tcPr>
                    <a:noFill/>
                  </a:tcPr>
                </a:tc>
                <a:tc>
                  <a:txBody>
                    <a:bodyPr/>
                    <a:lstStyle/>
                    <a:p>
                      <a:pPr algn="l"/>
                      <a:r>
                        <a:rPr lang="en-US" sz="1200" b="0" i="0" dirty="0">
                          <a:solidFill>
                            <a:srgbClr val="203864"/>
                          </a:solidFill>
                          <a:latin typeface="Arial Narrow" panose="020B0604020202020204" pitchFamily="34" charset="0"/>
                          <a:cs typeface="Arial Narrow" panose="020B0604020202020204" pitchFamily="34" charset="0"/>
                        </a:rPr>
                        <a:t>Clouds, Climate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Something Important about the Earth</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03864"/>
                          </a:solidFill>
                          <a:latin typeface="Arial Narrow" panose="020B0604020202020204" pitchFamily="34" charset="0"/>
                          <a:cs typeface="Arial Narrow" panose="020B0604020202020204" pitchFamily="34" charset="0"/>
                        </a:rPr>
                        <a:t>This was important because XYZ</a:t>
                      </a:r>
                    </a:p>
                    <a:p>
                      <a:pPr algn="l"/>
                      <a:endParaRPr lang="en-US" sz="1200" b="0" i="0" dirty="0">
                        <a:solidFill>
                          <a:srgbClr val="203864"/>
                        </a:solidFill>
                        <a:latin typeface="Arial Narrow" panose="020B0604020202020204" pitchFamily="34" charset="0"/>
                        <a:cs typeface="Arial Narrow" panose="020B0604020202020204" pitchFamily="34" charset="0"/>
                      </a:endParaRPr>
                    </a:p>
                  </a:txBody>
                  <a:tcPr>
                    <a:noFill/>
                  </a:tcPr>
                </a:tc>
                <a:extLst>
                  <a:ext uri="{0D108BD9-81ED-4DB2-BD59-A6C34878D82A}">
                    <a16:rowId xmlns:a16="http://schemas.microsoft.com/office/drawing/2014/main" val="458794981"/>
                  </a:ext>
                </a:extLst>
              </a:tr>
            </a:tbl>
          </a:graphicData>
        </a:graphic>
      </p:graphicFrame>
      <p:cxnSp>
        <p:nvCxnSpPr>
          <p:cNvPr id="7" name="Straight Connector 6">
            <a:extLst>
              <a:ext uri="{FF2B5EF4-FFF2-40B4-BE49-F238E27FC236}">
                <a16:creationId xmlns:a16="http://schemas.microsoft.com/office/drawing/2014/main" id="{1CC1E01C-BEA6-F048-B14D-04AB00B1E7D6}"/>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AAA10D-6E7D-4742-B546-0ECD780F6225}"/>
              </a:ext>
            </a:extLst>
          </p:cNvPr>
          <p:cNvSpPr txBox="1"/>
          <p:nvPr/>
        </p:nvSpPr>
        <p:spPr>
          <a:xfrm>
            <a:off x="3162300" y="1543742"/>
            <a:ext cx="1289135" cy="369332"/>
          </a:xfrm>
          <a:prstGeom prst="rect">
            <a:avLst/>
          </a:prstGeom>
          <a:noFill/>
        </p:spPr>
        <p:txBody>
          <a:bodyPr wrap="none" rtlCol="0">
            <a:spAutoFit/>
          </a:bodyPr>
          <a:lstStyle/>
          <a:p>
            <a:r>
              <a:rPr lang="en-US" dirty="0">
                <a:solidFill>
                  <a:srgbClr val="203864"/>
                </a:solidFill>
                <a:latin typeface="Arial Narrow" panose="020B0604020202020204" pitchFamily="34" charset="0"/>
                <a:cs typeface="Arial Narrow" panose="020B0604020202020204" pitchFamily="34" charset="0"/>
              </a:rPr>
              <a:t>Click to view </a:t>
            </a:r>
          </a:p>
        </p:txBody>
      </p:sp>
      <p:sp>
        <p:nvSpPr>
          <p:cNvPr id="9" name="TextBox 8">
            <a:extLst>
              <a:ext uri="{FF2B5EF4-FFF2-40B4-BE49-F238E27FC236}">
                <a16:creationId xmlns:a16="http://schemas.microsoft.com/office/drawing/2014/main" id="{723D9A95-829A-D34C-A8CF-F09CDED79477}"/>
              </a:ext>
            </a:extLst>
          </p:cNvPr>
          <p:cNvSpPr txBox="1"/>
          <p:nvPr/>
        </p:nvSpPr>
        <p:spPr>
          <a:xfrm>
            <a:off x="6620182" y="1543742"/>
            <a:ext cx="4549388"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Earth Science Results Database </a:t>
            </a:r>
          </a:p>
        </p:txBody>
      </p:sp>
    </p:spTree>
    <p:extLst>
      <p:ext uri="{BB962C8B-B14F-4D97-AF65-F5344CB8AC3E}">
        <p14:creationId xmlns:p14="http://schemas.microsoft.com/office/powerpoint/2010/main" val="387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B5B6-C630-AF40-8650-223A213AEACD}"/>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Earth Science Results Database</a:t>
            </a:r>
          </a:p>
        </p:txBody>
      </p:sp>
      <p:sp>
        <p:nvSpPr>
          <p:cNvPr id="3" name="Slide Number Placeholder 2">
            <a:extLst>
              <a:ext uri="{FF2B5EF4-FFF2-40B4-BE49-F238E27FC236}">
                <a16:creationId xmlns:a16="http://schemas.microsoft.com/office/drawing/2014/main" id="{C063A159-EF4B-BB4A-9537-2B8DDC86C66B}"/>
              </a:ext>
            </a:extLst>
          </p:cNvPr>
          <p:cNvSpPr>
            <a:spLocks noGrp="1"/>
          </p:cNvSpPr>
          <p:nvPr>
            <p:ph type="sldNum" sz="quarter" idx="12"/>
          </p:nvPr>
        </p:nvSpPr>
        <p:spPr/>
        <p:txBody>
          <a:bodyPr/>
          <a:lstStyle/>
          <a:p>
            <a:fld id="{6C10C78B-D409-4598-B844-9505F3D2EE4F}" type="slidenum">
              <a:rPr lang="en-US" smtClean="0"/>
              <a:pPr/>
              <a:t>7</a:t>
            </a:fld>
            <a:endParaRPr lang="en-US"/>
          </a:p>
        </p:txBody>
      </p:sp>
      <p:sp>
        <p:nvSpPr>
          <p:cNvPr id="4" name="TextBox 3">
            <a:extLst>
              <a:ext uri="{FF2B5EF4-FFF2-40B4-BE49-F238E27FC236}">
                <a16:creationId xmlns:a16="http://schemas.microsoft.com/office/drawing/2014/main" id="{C5D24E26-8353-2942-93C3-6C4DE819F4E2}"/>
              </a:ext>
            </a:extLst>
          </p:cNvPr>
          <p:cNvSpPr txBox="1"/>
          <p:nvPr/>
        </p:nvSpPr>
        <p:spPr>
          <a:xfrm>
            <a:off x="3406340" y="1493322"/>
            <a:ext cx="5276637" cy="369332"/>
          </a:xfrm>
          <a:prstGeom prst="rect">
            <a:avLst/>
          </a:prstGeom>
          <a:noFill/>
        </p:spPr>
        <p:txBody>
          <a:bodyPr wrap="none" rtlCol="0">
            <a:spAutoFit/>
          </a:bodyPr>
          <a:lstStyle/>
          <a:p>
            <a:r>
              <a:rPr lang="en-US" b="1" u="sng" dirty="0">
                <a:solidFill>
                  <a:srgbClr val="203864"/>
                </a:solidFill>
                <a:latin typeface="Arial Narrow" panose="020B0604020202020204" pitchFamily="34" charset="0"/>
                <a:cs typeface="Arial Narrow" panose="020B0604020202020204" pitchFamily="34" charset="0"/>
              </a:rPr>
              <a:t>Land-Ocean Contrast in Tropical Convection (Download)</a:t>
            </a:r>
          </a:p>
        </p:txBody>
      </p:sp>
      <p:cxnSp>
        <p:nvCxnSpPr>
          <p:cNvPr id="5" name="Straight Connector 4">
            <a:extLst>
              <a:ext uri="{FF2B5EF4-FFF2-40B4-BE49-F238E27FC236}">
                <a16:creationId xmlns:a16="http://schemas.microsoft.com/office/drawing/2014/main" id="{C7B980DB-579C-0840-BD97-74E6CB44F49B}"/>
              </a:ext>
            </a:extLst>
          </p:cNvPr>
          <p:cNvCxnSpPr>
            <a:cxnSpLocks/>
          </p:cNvCxnSpPr>
          <p:nvPr/>
        </p:nvCxnSpPr>
        <p:spPr>
          <a:xfrm>
            <a:off x="11620018" y="2048719"/>
            <a:ext cx="0" cy="4307631"/>
          </a:xfrm>
          <a:prstGeom prst="line">
            <a:avLst/>
          </a:prstGeom>
          <a:ln w="79375" cap="rnd">
            <a:solidFill>
              <a:schemeClr val="tx2">
                <a:alpha val="69000"/>
              </a:schemeClr>
            </a:solidFill>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94F41E1-181B-244B-A4A5-224F0C9F6003}"/>
              </a:ext>
            </a:extLst>
          </p:cNvPr>
          <p:cNvSpPr txBox="1"/>
          <p:nvPr/>
        </p:nvSpPr>
        <p:spPr>
          <a:xfrm>
            <a:off x="4690057" y="3168152"/>
            <a:ext cx="2818400"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Table Associated with My Highlight - link</a:t>
            </a:r>
          </a:p>
        </p:txBody>
      </p:sp>
      <p:pic>
        <p:nvPicPr>
          <p:cNvPr id="15" name="Picture 14">
            <a:extLst>
              <a:ext uri="{FF2B5EF4-FFF2-40B4-BE49-F238E27FC236}">
                <a16:creationId xmlns:a16="http://schemas.microsoft.com/office/drawing/2014/main" id="{616CFECF-AED1-3D43-94C8-C1E6248F3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40" y="3871715"/>
            <a:ext cx="1228146" cy="1228146"/>
          </a:xfrm>
          <a:prstGeom prst="rect">
            <a:avLst/>
          </a:prstGeom>
        </p:spPr>
      </p:pic>
      <p:sp>
        <p:nvSpPr>
          <p:cNvPr id="16" name="TextBox 15">
            <a:extLst>
              <a:ext uri="{FF2B5EF4-FFF2-40B4-BE49-F238E27FC236}">
                <a16:creationId xmlns:a16="http://schemas.microsoft.com/office/drawing/2014/main" id="{446370E6-2A8D-8540-9DF1-40BFFA2AA6F4}"/>
              </a:ext>
            </a:extLst>
          </p:cNvPr>
          <p:cNvSpPr txBox="1"/>
          <p:nvPr/>
        </p:nvSpPr>
        <p:spPr>
          <a:xfrm>
            <a:off x="4690057" y="4362610"/>
            <a:ext cx="2860078"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Image Associated with My Highlight - link</a:t>
            </a:r>
          </a:p>
        </p:txBody>
      </p:sp>
      <p:sp>
        <p:nvSpPr>
          <p:cNvPr id="17" name="TextBox 16">
            <a:extLst>
              <a:ext uri="{FF2B5EF4-FFF2-40B4-BE49-F238E27FC236}">
                <a16:creationId xmlns:a16="http://schemas.microsoft.com/office/drawing/2014/main" id="{A4BB9E24-A0FD-684A-80F6-90E0BF240B0A}"/>
              </a:ext>
            </a:extLst>
          </p:cNvPr>
          <p:cNvSpPr txBox="1"/>
          <p:nvPr/>
        </p:nvSpPr>
        <p:spPr>
          <a:xfrm>
            <a:off x="3406340" y="2233277"/>
            <a:ext cx="2038187"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Date Submitted</a:t>
            </a:r>
            <a:r>
              <a:rPr lang="en-US" sz="1400" dirty="0">
                <a:solidFill>
                  <a:srgbClr val="203864"/>
                </a:solidFill>
                <a:latin typeface="Arial Narrow" panose="020B0604020202020204" pitchFamily="34" charset="0"/>
                <a:cs typeface="Arial Narrow" panose="020B0604020202020204" pitchFamily="34" charset="0"/>
              </a:rPr>
              <a:t>: 11/13/17;  </a:t>
            </a:r>
          </a:p>
        </p:txBody>
      </p:sp>
      <p:sp>
        <p:nvSpPr>
          <p:cNvPr id="18" name="TextBox 17">
            <a:extLst>
              <a:ext uri="{FF2B5EF4-FFF2-40B4-BE49-F238E27FC236}">
                <a16:creationId xmlns:a16="http://schemas.microsoft.com/office/drawing/2014/main" id="{F28EF75C-920A-714D-832F-7D55B9853E94}"/>
              </a:ext>
            </a:extLst>
          </p:cNvPr>
          <p:cNvSpPr txBox="1"/>
          <p:nvPr/>
        </p:nvSpPr>
        <p:spPr>
          <a:xfrm>
            <a:off x="5313500" y="2233277"/>
            <a:ext cx="1875835"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Last Modified</a:t>
            </a:r>
            <a:r>
              <a:rPr lang="en-US" sz="1400" dirty="0">
                <a:solidFill>
                  <a:srgbClr val="203864"/>
                </a:solidFill>
                <a:latin typeface="Arial Narrow" panose="020B0604020202020204" pitchFamily="34" charset="0"/>
                <a:cs typeface="Arial Narrow" panose="020B0604020202020204" pitchFamily="34" charset="0"/>
              </a:rPr>
              <a:t>: 11/13/17  </a:t>
            </a:r>
          </a:p>
        </p:txBody>
      </p:sp>
      <p:sp>
        <p:nvSpPr>
          <p:cNvPr id="19" name="TextBox 18">
            <a:extLst>
              <a:ext uri="{FF2B5EF4-FFF2-40B4-BE49-F238E27FC236}">
                <a16:creationId xmlns:a16="http://schemas.microsoft.com/office/drawing/2014/main" id="{ECD6AE90-9743-384C-AE85-F163A6D38E76}"/>
              </a:ext>
            </a:extLst>
          </p:cNvPr>
          <p:cNvSpPr txBox="1"/>
          <p:nvPr/>
        </p:nvSpPr>
        <p:spPr>
          <a:xfrm>
            <a:off x="3411756" y="5169399"/>
            <a:ext cx="2735044"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Contact Name</a:t>
            </a:r>
            <a:r>
              <a:rPr lang="en-US" sz="1400" dirty="0">
                <a:solidFill>
                  <a:srgbClr val="203864"/>
                </a:solidFill>
                <a:latin typeface="Arial Narrow" panose="020B0604020202020204" pitchFamily="34" charset="0"/>
                <a:cs typeface="Arial Narrow" panose="020B0604020202020204" pitchFamily="34" charset="0"/>
              </a:rPr>
              <a:t>: First Name Last Name</a:t>
            </a:r>
          </a:p>
        </p:txBody>
      </p:sp>
      <p:sp>
        <p:nvSpPr>
          <p:cNvPr id="20" name="TextBox 19">
            <a:extLst>
              <a:ext uri="{FF2B5EF4-FFF2-40B4-BE49-F238E27FC236}">
                <a16:creationId xmlns:a16="http://schemas.microsoft.com/office/drawing/2014/main" id="{FE125824-2CC0-4748-8A3E-7E04DCBB093D}"/>
              </a:ext>
            </a:extLst>
          </p:cNvPr>
          <p:cNvSpPr txBox="1"/>
          <p:nvPr/>
        </p:nvSpPr>
        <p:spPr>
          <a:xfrm>
            <a:off x="3406340" y="5487734"/>
            <a:ext cx="3358612"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Contact Email</a:t>
            </a:r>
            <a:r>
              <a:rPr lang="en-US" sz="1400" dirty="0">
                <a:solidFill>
                  <a:srgbClr val="203864"/>
                </a:solidFill>
                <a:latin typeface="Arial Narrow" panose="020B0604020202020204" pitchFamily="34" charset="0"/>
                <a:cs typeface="Arial Narrow" panose="020B0604020202020204" pitchFamily="34" charset="0"/>
              </a:rPr>
              <a:t>: FirstNameLastName@nasa.gov</a:t>
            </a:r>
          </a:p>
        </p:txBody>
      </p:sp>
      <p:sp>
        <p:nvSpPr>
          <p:cNvPr id="22" name="TextBox 21">
            <a:extLst>
              <a:ext uri="{FF2B5EF4-FFF2-40B4-BE49-F238E27FC236}">
                <a16:creationId xmlns:a16="http://schemas.microsoft.com/office/drawing/2014/main" id="{38330472-36FA-5C4C-A852-9E1406F3346A}"/>
              </a:ext>
            </a:extLst>
          </p:cNvPr>
          <p:cNvSpPr txBox="1"/>
          <p:nvPr/>
        </p:nvSpPr>
        <p:spPr>
          <a:xfrm>
            <a:off x="3419040" y="6088597"/>
            <a:ext cx="4089417" cy="523220"/>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Key Words</a:t>
            </a:r>
            <a:r>
              <a:rPr lang="en-US" sz="1400" dirty="0">
                <a:solidFill>
                  <a:srgbClr val="203864"/>
                </a:solidFill>
                <a:latin typeface="Arial Narrow" panose="020B0604020202020204" pitchFamily="34" charset="0"/>
                <a:cs typeface="Arial Narrow" panose="020B0604020202020204" pitchFamily="34" charset="0"/>
              </a:rPr>
              <a:t>: Weather, Ocean, Land, ITCZ, Atmospheric Dynamics </a:t>
            </a:r>
          </a:p>
        </p:txBody>
      </p:sp>
      <p:pic>
        <p:nvPicPr>
          <p:cNvPr id="24" name="Picture 23">
            <a:extLst>
              <a:ext uri="{FF2B5EF4-FFF2-40B4-BE49-F238E27FC236}">
                <a16:creationId xmlns:a16="http://schemas.microsoft.com/office/drawing/2014/main" id="{638D2856-DE53-DF4B-B142-EB754CE74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40" y="2653576"/>
            <a:ext cx="1228146" cy="1228146"/>
          </a:xfrm>
          <a:prstGeom prst="rect">
            <a:avLst/>
          </a:prstGeom>
        </p:spPr>
      </p:pic>
      <p:sp>
        <p:nvSpPr>
          <p:cNvPr id="25" name="TextBox 24">
            <a:extLst>
              <a:ext uri="{FF2B5EF4-FFF2-40B4-BE49-F238E27FC236}">
                <a16:creationId xmlns:a16="http://schemas.microsoft.com/office/drawing/2014/main" id="{4925FE95-84E1-F743-B990-8FAC91AC5D7E}"/>
              </a:ext>
            </a:extLst>
          </p:cNvPr>
          <p:cNvSpPr txBox="1"/>
          <p:nvPr/>
        </p:nvSpPr>
        <p:spPr>
          <a:xfrm>
            <a:off x="3406339" y="1939442"/>
            <a:ext cx="2255169"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Content Type</a:t>
            </a:r>
            <a:r>
              <a:rPr lang="en-US" sz="1400" dirty="0">
                <a:solidFill>
                  <a:srgbClr val="203864"/>
                </a:solidFill>
                <a:latin typeface="Arial Narrow" panose="020B0604020202020204" pitchFamily="34" charset="0"/>
                <a:cs typeface="Arial Narrow" panose="020B0604020202020204" pitchFamily="34" charset="0"/>
              </a:rPr>
              <a:t>: Type 1; Internal </a:t>
            </a:r>
          </a:p>
        </p:txBody>
      </p:sp>
      <p:sp>
        <p:nvSpPr>
          <p:cNvPr id="26" name="TextBox 25">
            <a:extLst>
              <a:ext uri="{FF2B5EF4-FFF2-40B4-BE49-F238E27FC236}">
                <a16:creationId xmlns:a16="http://schemas.microsoft.com/office/drawing/2014/main" id="{16797708-7D05-B142-ABF8-948C2DF5E48C}"/>
              </a:ext>
            </a:extLst>
          </p:cNvPr>
          <p:cNvSpPr txBox="1"/>
          <p:nvPr/>
        </p:nvSpPr>
        <p:spPr>
          <a:xfrm>
            <a:off x="3419040" y="5795511"/>
            <a:ext cx="2349810" cy="307777"/>
          </a:xfrm>
          <a:prstGeom prst="rect">
            <a:avLst/>
          </a:prstGeom>
          <a:noFill/>
        </p:spPr>
        <p:txBody>
          <a:bodyPr wrap="none" rtlCol="0">
            <a:spAutoFit/>
          </a:bodyPr>
          <a:lstStyle/>
          <a:p>
            <a:r>
              <a:rPr lang="en-US" sz="1400" b="1" dirty="0">
                <a:solidFill>
                  <a:srgbClr val="203864"/>
                </a:solidFill>
                <a:latin typeface="Arial Narrow" panose="020B0604020202020204" pitchFamily="34" charset="0"/>
                <a:cs typeface="Arial Narrow" panose="020B0604020202020204" pitchFamily="34" charset="0"/>
              </a:rPr>
              <a:t>NASA Center/Institution</a:t>
            </a:r>
            <a:r>
              <a:rPr lang="en-US" sz="1400" dirty="0">
                <a:solidFill>
                  <a:srgbClr val="203864"/>
                </a:solidFill>
                <a:latin typeface="Arial Narrow" panose="020B0604020202020204" pitchFamily="34" charset="0"/>
                <a:cs typeface="Arial Narrow" panose="020B0604020202020204" pitchFamily="34" charset="0"/>
              </a:rPr>
              <a:t>: GSFC</a:t>
            </a:r>
          </a:p>
        </p:txBody>
      </p:sp>
      <p:sp>
        <p:nvSpPr>
          <p:cNvPr id="27" name="TextBox 26">
            <a:extLst>
              <a:ext uri="{FF2B5EF4-FFF2-40B4-BE49-F238E27FC236}">
                <a16:creationId xmlns:a16="http://schemas.microsoft.com/office/drawing/2014/main" id="{601DEACB-DDAC-404D-AC0B-11FB4C8BEDB2}"/>
              </a:ext>
            </a:extLst>
          </p:cNvPr>
          <p:cNvSpPr txBox="1"/>
          <p:nvPr/>
        </p:nvSpPr>
        <p:spPr>
          <a:xfrm>
            <a:off x="7566851" y="1925500"/>
            <a:ext cx="3786950" cy="1169551"/>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Key Finding</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8" name="TextBox 27">
            <a:extLst>
              <a:ext uri="{FF2B5EF4-FFF2-40B4-BE49-F238E27FC236}">
                <a16:creationId xmlns:a16="http://schemas.microsoft.com/office/drawing/2014/main" id="{750C6F73-D8AB-134C-9C68-ED7DC25A7B4A}"/>
              </a:ext>
            </a:extLst>
          </p:cNvPr>
          <p:cNvSpPr txBox="1"/>
          <p:nvPr/>
        </p:nvSpPr>
        <p:spPr>
          <a:xfrm>
            <a:off x="7596077" y="3245198"/>
            <a:ext cx="3786950" cy="1169551"/>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Significance</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9" name="TextBox 28">
            <a:extLst>
              <a:ext uri="{FF2B5EF4-FFF2-40B4-BE49-F238E27FC236}">
                <a16:creationId xmlns:a16="http://schemas.microsoft.com/office/drawing/2014/main" id="{AC1CEFF0-D788-9A4E-8E9B-03F09982D0A9}"/>
              </a:ext>
            </a:extLst>
          </p:cNvPr>
          <p:cNvSpPr txBox="1"/>
          <p:nvPr/>
        </p:nvSpPr>
        <p:spPr>
          <a:xfrm>
            <a:off x="7605706" y="4578510"/>
            <a:ext cx="3786950" cy="2031325"/>
          </a:xfrm>
          <a:prstGeom prst="rect">
            <a:avLst/>
          </a:prstGeom>
          <a:noFill/>
        </p:spPr>
        <p:txBody>
          <a:bodyPr wrap="square" rtlCol="0">
            <a:spAutoFit/>
          </a:bodyPr>
          <a:lstStyle/>
          <a:p>
            <a:r>
              <a:rPr lang="en-US" sz="1400" b="1" dirty="0">
                <a:solidFill>
                  <a:srgbClr val="203864"/>
                </a:solidFill>
                <a:latin typeface="Arial Narrow" panose="020B0604020202020204" pitchFamily="34" charset="0"/>
                <a:cs typeface="Arial Narrow" panose="020B0604020202020204" pitchFamily="34" charset="0"/>
              </a:rPr>
              <a:t>Summary</a:t>
            </a:r>
            <a:r>
              <a:rPr lang="en-US" sz="1400" dirty="0">
                <a:solidFill>
                  <a:srgbClr val="203864"/>
                </a:solidFill>
                <a:latin typeface="Arial Narrow" panose="020B0604020202020204" pitchFamily="34" charset="0"/>
                <a:cs typeface="Arial Narrow" panose="020B0604020202020204" pitchFamily="34" charset="0"/>
              </a:rPr>
              <a: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t>
            </a:r>
          </a:p>
        </p:txBody>
      </p:sp>
      <p:sp>
        <p:nvSpPr>
          <p:cNvPr id="21" name="TextBox 20">
            <a:extLst>
              <a:ext uri="{FF2B5EF4-FFF2-40B4-BE49-F238E27FC236}">
                <a16:creationId xmlns:a16="http://schemas.microsoft.com/office/drawing/2014/main" id="{43830751-9A1A-C142-8FF5-32F079BD41FB}"/>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 Results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Submit a Result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Search the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PI Contact Information</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Tree>
    <p:extLst>
      <p:ext uri="{BB962C8B-B14F-4D97-AF65-F5344CB8AC3E}">
        <p14:creationId xmlns:p14="http://schemas.microsoft.com/office/powerpoint/2010/main" val="316651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DB7-F3F0-874B-865D-80109B85FFC6}"/>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Submit a Result</a:t>
            </a:r>
          </a:p>
        </p:txBody>
      </p:sp>
      <p:sp>
        <p:nvSpPr>
          <p:cNvPr id="3" name="Slide Number Placeholder 2">
            <a:extLst>
              <a:ext uri="{FF2B5EF4-FFF2-40B4-BE49-F238E27FC236}">
                <a16:creationId xmlns:a16="http://schemas.microsoft.com/office/drawing/2014/main" id="{07EBB791-B143-1348-AD34-D6F9B6F014CD}"/>
              </a:ext>
            </a:extLst>
          </p:cNvPr>
          <p:cNvSpPr>
            <a:spLocks noGrp="1"/>
          </p:cNvSpPr>
          <p:nvPr>
            <p:ph type="sldNum" sz="quarter" idx="12"/>
          </p:nvPr>
        </p:nvSpPr>
        <p:spPr/>
        <p:txBody>
          <a:bodyPr/>
          <a:lstStyle/>
          <a:p>
            <a:fld id="{6C10C78B-D409-4598-B844-9505F3D2EE4F}" type="slidenum">
              <a:rPr lang="en-US" smtClean="0"/>
              <a:pPr/>
              <a:t>8</a:t>
            </a:fld>
            <a:endParaRPr lang="en-US"/>
          </a:p>
        </p:txBody>
      </p:sp>
      <p:sp>
        <p:nvSpPr>
          <p:cNvPr id="4" name="TextBox 3">
            <a:extLst>
              <a:ext uri="{FF2B5EF4-FFF2-40B4-BE49-F238E27FC236}">
                <a16:creationId xmlns:a16="http://schemas.microsoft.com/office/drawing/2014/main" id="{CD0EE68C-EC12-E34E-8621-20A7E6515BEC}"/>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▼Results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Submit a Result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Search the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PI Contact Information</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pic>
        <p:nvPicPr>
          <p:cNvPr id="10" name="Picture 9">
            <a:extLst>
              <a:ext uri="{FF2B5EF4-FFF2-40B4-BE49-F238E27FC236}">
                <a16:creationId xmlns:a16="http://schemas.microsoft.com/office/drawing/2014/main" id="{DF3D7F0E-BAF9-614E-8C53-B4408677E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2" y="1690688"/>
            <a:ext cx="7188200" cy="4419600"/>
          </a:xfrm>
          <a:prstGeom prst="rect">
            <a:avLst/>
          </a:prstGeom>
        </p:spPr>
      </p:pic>
      <p:sp>
        <p:nvSpPr>
          <p:cNvPr id="11" name="TextBox 10">
            <a:extLst>
              <a:ext uri="{FF2B5EF4-FFF2-40B4-BE49-F238E27FC236}">
                <a16:creationId xmlns:a16="http://schemas.microsoft.com/office/drawing/2014/main" id="{E8A07C90-5D03-824B-9C26-88EE076BB487}"/>
              </a:ext>
            </a:extLst>
          </p:cNvPr>
          <p:cNvSpPr txBox="1"/>
          <p:nvPr/>
        </p:nvSpPr>
        <p:spPr>
          <a:xfrm>
            <a:off x="3657602" y="1321356"/>
            <a:ext cx="6092373" cy="369332"/>
          </a:xfrm>
          <a:prstGeom prst="rect">
            <a:avLst/>
          </a:prstGeom>
          <a:noFill/>
        </p:spPr>
        <p:txBody>
          <a:bodyPr wrap="none" rtlCol="0">
            <a:spAutoFit/>
          </a:bodyPr>
          <a:lstStyle/>
          <a:p>
            <a:r>
              <a:rPr lang="en-US" dirty="0">
                <a:solidFill>
                  <a:srgbClr val="203864"/>
                </a:solidFill>
                <a:latin typeface="Arial" panose="020B0604020202020204" pitchFamily="34" charset="0"/>
                <a:cs typeface="Arial" panose="020B0604020202020204" pitchFamily="34" charset="0"/>
              </a:rPr>
              <a:t>(See Word Doc webform for more info on fields/metadata)</a:t>
            </a:r>
          </a:p>
        </p:txBody>
      </p:sp>
    </p:spTree>
    <p:extLst>
      <p:ext uri="{BB962C8B-B14F-4D97-AF65-F5344CB8AC3E}">
        <p14:creationId xmlns:p14="http://schemas.microsoft.com/office/powerpoint/2010/main" val="696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1B55-54CD-604C-84BA-3272D8532061}"/>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Search the Database</a:t>
            </a:r>
          </a:p>
        </p:txBody>
      </p:sp>
      <p:sp>
        <p:nvSpPr>
          <p:cNvPr id="3" name="Slide Number Placeholder 2">
            <a:extLst>
              <a:ext uri="{FF2B5EF4-FFF2-40B4-BE49-F238E27FC236}">
                <a16:creationId xmlns:a16="http://schemas.microsoft.com/office/drawing/2014/main" id="{1470D499-F030-A34E-8C52-6F2353E839F6}"/>
              </a:ext>
            </a:extLst>
          </p:cNvPr>
          <p:cNvSpPr>
            <a:spLocks noGrp="1"/>
          </p:cNvSpPr>
          <p:nvPr>
            <p:ph type="sldNum" sz="quarter" idx="12"/>
          </p:nvPr>
        </p:nvSpPr>
        <p:spPr/>
        <p:txBody>
          <a:bodyPr/>
          <a:lstStyle/>
          <a:p>
            <a:fld id="{6C10C78B-D409-4598-B844-9505F3D2EE4F}" type="slidenum">
              <a:rPr lang="en-US" smtClean="0"/>
              <a:pPr/>
              <a:t>9</a:t>
            </a:fld>
            <a:endParaRPr lang="en-US"/>
          </a:p>
        </p:txBody>
      </p:sp>
      <p:sp>
        <p:nvSpPr>
          <p:cNvPr id="4" name="TextBox 3">
            <a:extLst>
              <a:ext uri="{FF2B5EF4-FFF2-40B4-BE49-F238E27FC236}">
                <a16:creationId xmlns:a16="http://schemas.microsoft.com/office/drawing/2014/main" id="{E5A8AD46-F01A-4345-B520-D24C1C0F81C6}"/>
              </a:ext>
            </a:extLst>
          </p:cNvPr>
          <p:cNvSpPr txBox="1"/>
          <p:nvPr/>
        </p:nvSpPr>
        <p:spPr>
          <a:xfrm>
            <a:off x="838200" y="1690688"/>
            <a:ext cx="2819402" cy="2354491"/>
          </a:xfrm>
          <a:prstGeom prst="rect">
            <a:avLst/>
          </a:prstGeom>
          <a:noFill/>
          <a:effectLst>
            <a:glow rad="254000">
              <a:schemeClr val="accent1">
                <a:alpha val="40000"/>
              </a:schemeClr>
            </a:glow>
          </a:effectLst>
        </p:spPr>
        <p:txBody>
          <a:bodyPr wrap="square" rtlCol="0">
            <a:spAutoFit/>
          </a:bodyPr>
          <a:lstStyle/>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Home</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About and Guidelines</a:t>
            </a:r>
          </a:p>
          <a:p>
            <a:pPr>
              <a:spcAft>
                <a:spcPts val="600"/>
              </a:spcAft>
            </a:pPr>
            <a:r>
              <a:rPr lang="en-US" sz="1400" b="1"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▼Results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Submit a Result</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highlight>
                  <a:srgbClr val="00FFFF"/>
                </a:highlight>
                <a:latin typeface="Arial" panose="020B0604020202020204" pitchFamily="34" charset="0"/>
                <a:cs typeface="Arial" panose="020B0604020202020204" pitchFamily="34" charset="0"/>
              </a:rPr>
              <a:t>Search the Database</a:t>
            </a:r>
          </a:p>
          <a:p>
            <a:pPr marL="460375" lvl="1" indent="-292100">
              <a:spcAft>
                <a:spcPts val="600"/>
              </a:spcAft>
              <a:buFont typeface="ArialUnicodeMS" panose="020B0604020202020204" pitchFamily="34" charset="-128"/>
              <a:buChar char="▷"/>
            </a:pPr>
            <a:r>
              <a:rPr lang="en-US" sz="1400"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PI Contact Information</a:t>
            </a:r>
          </a:p>
          <a:p>
            <a:pPr>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ESD Reporting</a:t>
            </a:r>
          </a:p>
          <a:p>
            <a:pPr marL="11113" lvl="1">
              <a:spcAft>
                <a:spcPts val="600"/>
              </a:spcAft>
            </a:pPr>
            <a:r>
              <a:rPr lang="en-US" sz="1400" b="1" dirty="0">
                <a:solidFill>
                  <a:srgbClr val="203864"/>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Earth Science News</a:t>
            </a:r>
          </a:p>
        </p:txBody>
      </p:sp>
      <p:sp>
        <p:nvSpPr>
          <p:cNvPr id="5" name="TextBox 4">
            <a:extLst>
              <a:ext uri="{FF2B5EF4-FFF2-40B4-BE49-F238E27FC236}">
                <a16:creationId xmlns:a16="http://schemas.microsoft.com/office/drawing/2014/main" id="{183A5203-2C9B-6442-92CA-787AF8A49E0A}"/>
              </a:ext>
            </a:extLst>
          </p:cNvPr>
          <p:cNvSpPr txBox="1"/>
          <p:nvPr/>
        </p:nvSpPr>
        <p:spPr>
          <a:xfrm>
            <a:off x="3445182" y="1829188"/>
            <a:ext cx="6295718"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 </a:t>
            </a:r>
            <a:r>
              <a:rPr lang="en-US" sz="1600" dirty="0">
                <a:solidFill>
                  <a:schemeClr val="bg1">
                    <a:lumMod val="50000"/>
                  </a:schemeClr>
                </a:solidFill>
                <a:latin typeface="Arial Narrow" panose="020B0604020202020204" pitchFamily="34" charset="0"/>
                <a:cs typeface="Arial Narrow" panose="020B0604020202020204" pitchFamily="34" charset="0"/>
              </a:rPr>
              <a:t>My Submissions</a:t>
            </a:r>
          </a:p>
        </p:txBody>
      </p:sp>
      <p:sp>
        <p:nvSpPr>
          <p:cNvPr id="6" name="TextBox 5">
            <a:extLst>
              <a:ext uri="{FF2B5EF4-FFF2-40B4-BE49-F238E27FC236}">
                <a16:creationId xmlns:a16="http://schemas.microsoft.com/office/drawing/2014/main" id="{B6D8D96C-FBD1-7C49-8F80-EFFFC85C4283}"/>
              </a:ext>
            </a:extLst>
          </p:cNvPr>
          <p:cNvSpPr txBox="1"/>
          <p:nvPr/>
        </p:nvSpPr>
        <p:spPr>
          <a:xfrm>
            <a:off x="3349165" y="1480522"/>
            <a:ext cx="2356735" cy="307777"/>
          </a:xfrm>
          <a:prstGeom prst="rect">
            <a:avLst/>
          </a:prstGeom>
          <a:noFill/>
        </p:spPr>
        <p:txBody>
          <a:bodyPr wrap="none" rtlCol="0">
            <a:spAutoFit/>
          </a:bodyPr>
          <a:lstStyle/>
          <a:p>
            <a:r>
              <a:rPr lang="en-US" sz="1400" dirty="0">
                <a:solidFill>
                  <a:srgbClr val="203864"/>
                </a:solidFill>
                <a:latin typeface="Arial Narrow" panose="020B0604020202020204" pitchFamily="34" charset="0"/>
                <a:cs typeface="Arial Narrow" panose="020B0604020202020204" pitchFamily="34" charset="0"/>
              </a:rPr>
              <a:t>Where would you like to search? </a:t>
            </a:r>
          </a:p>
        </p:txBody>
      </p:sp>
      <p:sp>
        <p:nvSpPr>
          <p:cNvPr id="7" name="Rectangle 6">
            <a:extLst>
              <a:ext uri="{FF2B5EF4-FFF2-40B4-BE49-F238E27FC236}">
                <a16:creationId xmlns:a16="http://schemas.microsoft.com/office/drawing/2014/main" id="{678232A4-576A-9346-B21D-F4535D4DAD54}"/>
              </a:ext>
            </a:extLst>
          </p:cNvPr>
          <p:cNvSpPr/>
          <p:nvPr/>
        </p:nvSpPr>
        <p:spPr>
          <a:xfrm>
            <a:off x="3543300" y="1829188"/>
            <a:ext cx="6096000" cy="139661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bg1"/>
                </a:solidFill>
                <a:highlight>
                  <a:srgbClr val="373BFF"/>
                </a:highlight>
                <a:latin typeface="Arial Narrow" panose="020B0604020202020204" pitchFamily="34" charset="0"/>
                <a:cs typeface="Arial Narrow" panose="020B0604020202020204" pitchFamily="34" charset="0"/>
              </a:rPr>
              <a:t>✓_______________________________________________________________________                  </a:t>
            </a:r>
            <a:r>
              <a:rPr lang="en-US" sz="1400" dirty="0">
                <a:solidFill>
                  <a:srgbClr val="203864"/>
                </a:solidFill>
                <a:highlight>
                  <a:srgbClr val="373BFF"/>
                </a:highlight>
                <a:latin typeface="Arial Narrow" panose="020B0604020202020204" pitchFamily="34" charset="0"/>
                <a:cs typeface="Arial Narrow" panose="020B0604020202020204" pitchFamily="34" charset="0"/>
              </a:rPr>
              <a:t>    </a:t>
            </a:r>
          </a:p>
          <a:p>
            <a:r>
              <a:rPr lang="en-US" sz="1400" dirty="0">
                <a:solidFill>
                  <a:srgbClr val="203864"/>
                </a:solidFill>
                <a:latin typeface="Arial Narrow" panose="020B0604020202020204" pitchFamily="34" charset="0"/>
                <a:cs typeface="Arial Narrow" panose="020B0604020202020204" pitchFamily="34" charset="0"/>
              </a:rPr>
              <a:t>     Entire Portal</a:t>
            </a:r>
          </a:p>
          <a:p>
            <a:r>
              <a:rPr lang="en-US" sz="1400" dirty="0">
                <a:solidFill>
                  <a:srgbClr val="203864"/>
                </a:solidFill>
                <a:latin typeface="Arial Narrow" panose="020B0604020202020204" pitchFamily="34" charset="0"/>
                <a:cs typeface="Arial Narrow" panose="020B0604020202020204" pitchFamily="34" charset="0"/>
              </a:rPr>
              <a:t>     Earth Science Results Database</a:t>
            </a:r>
          </a:p>
          <a:p>
            <a:r>
              <a:rPr lang="en-US" sz="1400" dirty="0">
                <a:solidFill>
                  <a:srgbClr val="203864"/>
                </a:solidFill>
                <a:latin typeface="Arial Narrow" panose="020B0604020202020204" pitchFamily="34" charset="0"/>
                <a:cs typeface="Arial Narrow" panose="020B0604020202020204" pitchFamily="34" charset="0"/>
              </a:rPr>
              <a:t>     Monthly Status Reviews</a:t>
            </a:r>
          </a:p>
          <a:p>
            <a:r>
              <a:rPr lang="en-US" sz="1400" dirty="0">
                <a:solidFill>
                  <a:srgbClr val="203864"/>
                </a:solidFill>
                <a:latin typeface="Arial Narrow" panose="020B0604020202020204" pitchFamily="34" charset="0"/>
                <a:cs typeface="Arial Narrow" panose="020B0604020202020204" pitchFamily="34" charset="0"/>
              </a:rPr>
              <a:t>     SMD Weeklies</a:t>
            </a:r>
          </a:p>
          <a:p>
            <a:r>
              <a:rPr lang="en-US" sz="1400" dirty="0">
                <a:solidFill>
                  <a:srgbClr val="203864"/>
                </a:solidFill>
                <a:latin typeface="Arial Narrow" panose="020B0604020202020204" pitchFamily="34" charset="0"/>
                <a:cs typeface="Arial Narrow" panose="020B0604020202020204" pitchFamily="34" charset="0"/>
              </a:rPr>
              <a:t>     GPRA Reports </a:t>
            </a:r>
          </a:p>
        </p:txBody>
      </p:sp>
      <p:sp>
        <p:nvSpPr>
          <p:cNvPr id="9" name="TextBox 8">
            <a:extLst>
              <a:ext uri="{FF2B5EF4-FFF2-40B4-BE49-F238E27FC236}">
                <a16:creationId xmlns:a16="http://schemas.microsoft.com/office/drawing/2014/main" id="{CF2C47EB-586E-8248-958E-5410AD8B9673}"/>
              </a:ext>
            </a:extLst>
          </p:cNvPr>
          <p:cNvSpPr txBox="1"/>
          <p:nvPr/>
        </p:nvSpPr>
        <p:spPr>
          <a:xfrm>
            <a:off x="3445182" y="4758411"/>
            <a:ext cx="1880643"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Additional search criteria: </a:t>
            </a:r>
          </a:p>
        </p:txBody>
      </p:sp>
      <p:sp>
        <p:nvSpPr>
          <p:cNvPr id="10" name="Rectangle 9">
            <a:extLst>
              <a:ext uri="{FF2B5EF4-FFF2-40B4-BE49-F238E27FC236}">
                <a16:creationId xmlns:a16="http://schemas.microsoft.com/office/drawing/2014/main" id="{61751FE6-DE78-5642-8C69-5F2A4CCBC3F8}"/>
              </a:ext>
            </a:extLst>
          </p:cNvPr>
          <p:cNvSpPr/>
          <p:nvPr/>
        </p:nvSpPr>
        <p:spPr>
          <a:xfrm>
            <a:off x="3445182" y="5396298"/>
            <a:ext cx="2053918" cy="13740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203864"/>
                </a:solidFill>
                <a:latin typeface="Arial Narrow" panose="020B0604020202020204" pitchFamily="34" charset="0"/>
                <a:cs typeface="Arial Narrow" panose="020B0604020202020204" pitchFamily="34" charset="0"/>
              </a:rPr>
              <a:t>Type 0: Internal News</a:t>
            </a:r>
          </a:p>
          <a:p>
            <a:r>
              <a:rPr lang="en-US" sz="1400" dirty="0">
                <a:solidFill>
                  <a:srgbClr val="203864"/>
                </a:solidFill>
                <a:latin typeface="Arial Narrow" panose="020B0604020202020204" pitchFamily="34" charset="0"/>
                <a:cs typeface="Arial Narrow" panose="020B0604020202020204" pitchFamily="34" charset="0"/>
              </a:rPr>
              <a:t>Type 1: Internal Result</a:t>
            </a:r>
          </a:p>
          <a:p>
            <a:r>
              <a:rPr lang="en-US" sz="1400" dirty="0">
                <a:solidFill>
                  <a:srgbClr val="203864"/>
                </a:solidFill>
                <a:latin typeface="Arial Narrow" panose="020B0604020202020204" pitchFamily="34" charset="0"/>
                <a:cs typeface="Arial Narrow" panose="020B0604020202020204" pitchFamily="34" charset="0"/>
              </a:rPr>
              <a:t>Type 2: External Result</a:t>
            </a:r>
          </a:p>
        </p:txBody>
      </p:sp>
      <p:sp>
        <p:nvSpPr>
          <p:cNvPr id="11" name="Rectangle 10">
            <a:extLst>
              <a:ext uri="{FF2B5EF4-FFF2-40B4-BE49-F238E27FC236}">
                <a16:creationId xmlns:a16="http://schemas.microsoft.com/office/drawing/2014/main" id="{3232AAC9-3A6B-9C4D-8BF8-9C11BAADB74A}"/>
              </a:ext>
            </a:extLst>
          </p:cNvPr>
          <p:cNvSpPr/>
          <p:nvPr/>
        </p:nvSpPr>
        <p:spPr>
          <a:xfrm>
            <a:off x="5705900" y="5396298"/>
            <a:ext cx="2053918" cy="13740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203864"/>
                </a:solidFill>
                <a:latin typeface="Arial Narrow" panose="020B0604020202020204" pitchFamily="34" charset="0"/>
                <a:cs typeface="Arial Narrow" panose="020B0604020202020204" pitchFamily="34" charset="0"/>
              </a:rPr>
              <a:t>N/A</a:t>
            </a:r>
          </a:p>
          <a:p>
            <a:r>
              <a:rPr lang="en-US" sz="1400" dirty="0">
                <a:solidFill>
                  <a:srgbClr val="203864"/>
                </a:solidFill>
                <a:latin typeface="Arial Narrow" panose="020B0604020202020204" pitchFamily="34" charset="0"/>
                <a:cs typeface="Arial Narrow" panose="020B0604020202020204" pitchFamily="34" charset="0"/>
              </a:rPr>
              <a:t>Pre-Submission</a:t>
            </a:r>
          </a:p>
          <a:p>
            <a:r>
              <a:rPr lang="en-US" sz="1400" dirty="0">
                <a:solidFill>
                  <a:srgbClr val="203864"/>
                </a:solidFill>
                <a:latin typeface="Arial Narrow" panose="020B0604020202020204" pitchFamily="34" charset="0"/>
                <a:cs typeface="Arial Narrow" panose="020B0604020202020204" pitchFamily="34" charset="0"/>
              </a:rPr>
              <a:t>Submitted, Pending</a:t>
            </a:r>
          </a:p>
          <a:p>
            <a:r>
              <a:rPr lang="en-US" sz="1400" dirty="0">
                <a:solidFill>
                  <a:srgbClr val="203864"/>
                </a:solidFill>
                <a:latin typeface="Arial Narrow" panose="020B0604020202020204" pitchFamily="34" charset="0"/>
                <a:cs typeface="Arial Narrow" panose="020B0604020202020204" pitchFamily="34" charset="0"/>
              </a:rPr>
              <a:t>Submitted, Accepted</a:t>
            </a:r>
          </a:p>
          <a:p>
            <a:r>
              <a:rPr lang="en-US" sz="1400" dirty="0">
                <a:solidFill>
                  <a:srgbClr val="203864"/>
                </a:solidFill>
                <a:latin typeface="Arial Narrow" panose="020B0604020202020204" pitchFamily="34" charset="0"/>
                <a:cs typeface="Arial Narrow" panose="020B0604020202020204" pitchFamily="34" charset="0"/>
              </a:rPr>
              <a:t>Published</a:t>
            </a:r>
          </a:p>
        </p:txBody>
      </p:sp>
      <p:sp>
        <p:nvSpPr>
          <p:cNvPr id="12" name="Rectangle 11">
            <a:extLst>
              <a:ext uri="{FF2B5EF4-FFF2-40B4-BE49-F238E27FC236}">
                <a16:creationId xmlns:a16="http://schemas.microsoft.com/office/drawing/2014/main" id="{412FD267-3260-2F4E-AB47-0F182825B8C0}"/>
              </a:ext>
            </a:extLst>
          </p:cNvPr>
          <p:cNvSpPr/>
          <p:nvPr/>
        </p:nvSpPr>
        <p:spPr>
          <a:xfrm>
            <a:off x="7966618" y="5396298"/>
            <a:ext cx="2866482" cy="13740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rgbClr val="203864"/>
                </a:solidFill>
                <a:latin typeface="Arial Narrow" panose="020B0604020202020204" pitchFamily="34" charset="0"/>
                <a:cs typeface="Arial Narrow" panose="020B0604020202020204" pitchFamily="34" charset="0"/>
              </a:rPr>
              <a:t>N/A, Incremental Update</a:t>
            </a:r>
          </a:p>
          <a:p>
            <a:r>
              <a:rPr lang="en-US" sz="1400" dirty="0">
                <a:solidFill>
                  <a:srgbClr val="203864"/>
                </a:solidFill>
                <a:latin typeface="Arial Narrow" panose="020B0604020202020204" pitchFamily="34" charset="0"/>
                <a:cs typeface="Arial Narrow" panose="020B0604020202020204" pitchFamily="34" charset="0"/>
              </a:rPr>
              <a:t>New or Previously Unknown Result</a:t>
            </a:r>
          </a:p>
          <a:p>
            <a:r>
              <a:rPr lang="en-US" sz="1400" dirty="0">
                <a:solidFill>
                  <a:srgbClr val="203864"/>
                </a:solidFill>
                <a:latin typeface="Arial Narrow" panose="020B0604020202020204" pitchFamily="34" charset="0"/>
                <a:cs typeface="Arial Narrow" panose="020B0604020202020204" pitchFamily="34" charset="0"/>
              </a:rPr>
              <a:t>Might Impact our Daily Lives</a:t>
            </a:r>
          </a:p>
          <a:p>
            <a:r>
              <a:rPr lang="en-US" sz="1400" dirty="0">
                <a:solidFill>
                  <a:srgbClr val="203864"/>
                </a:solidFill>
                <a:latin typeface="Arial Narrow" panose="020B0604020202020204" pitchFamily="34" charset="0"/>
                <a:cs typeface="Arial Narrow" panose="020B0604020202020204" pitchFamily="34" charset="0"/>
              </a:rPr>
              <a:t>Relates to Current Events</a:t>
            </a:r>
          </a:p>
          <a:p>
            <a:r>
              <a:rPr lang="en-US" sz="1400" dirty="0">
                <a:solidFill>
                  <a:srgbClr val="203864"/>
                </a:solidFill>
                <a:latin typeface="Arial Narrow" panose="020B0604020202020204" pitchFamily="34" charset="0"/>
                <a:cs typeface="Arial Narrow" panose="020B0604020202020204" pitchFamily="34" charset="0"/>
              </a:rPr>
              <a:t>Goes Against Current Consensus or </a:t>
            </a:r>
            <a:r>
              <a:rPr lang="en-US" sz="1400" dirty="0" err="1">
                <a:solidFill>
                  <a:srgbClr val="203864"/>
                </a:solidFill>
                <a:latin typeface="Arial Narrow" panose="020B0604020202020204" pitchFamily="34" charset="0"/>
                <a:cs typeface="Arial Narrow" panose="020B0604020202020204" pitchFamily="34" charset="0"/>
              </a:rPr>
              <a:t>Hyp</a:t>
            </a:r>
            <a:endParaRPr lang="en-US" sz="1400" dirty="0">
              <a:solidFill>
                <a:srgbClr val="203864"/>
              </a:solidFill>
              <a:latin typeface="Arial Narrow" panose="020B0604020202020204" pitchFamily="34" charset="0"/>
              <a:cs typeface="Arial Narrow" panose="020B0604020202020204" pitchFamily="34" charset="0"/>
            </a:endParaRPr>
          </a:p>
          <a:p>
            <a:r>
              <a:rPr lang="en-US" sz="1400" dirty="0">
                <a:solidFill>
                  <a:srgbClr val="203864"/>
                </a:solidFill>
                <a:latin typeface="Arial Narrow" panose="020B0604020202020204" pitchFamily="34" charset="0"/>
                <a:cs typeface="Arial Narrow" panose="020B0604020202020204" pitchFamily="34" charset="0"/>
              </a:rPr>
              <a:t>Reinforces Current Consensus or </a:t>
            </a:r>
            <a:r>
              <a:rPr lang="en-US" sz="1400" dirty="0" err="1">
                <a:solidFill>
                  <a:srgbClr val="203864"/>
                </a:solidFill>
                <a:latin typeface="Arial Narrow" panose="020B0604020202020204" pitchFamily="34" charset="0"/>
                <a:cs typeface="Arial Narrow" panose="020B0604020202020204" pitchFamily="34" charset="0"/>
              </a:rPr>
              <a:t>Hypoth</a:t>
            </a:r>
            <a:endParaRPr lang="en-US" sz="1400" dirty="0">
              <a:solidFill>
                <a:srgbClr val="203864"/>
              </a:solidFill>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8E967ED5-3FF9-6049-BE79-200B29523E7A}"/>
              </a:ext>
            </a:extLst>
          </p:cNvPr>
          <p:cNvSpPr txBox="1"/>
          <p:nvPr/>
        </p:nvSpPr>
        <p:spPr>
          <a:xfrm>
            <a:off x="3430554" y="5075179"/>
            <a:ext cx="1100558"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Content Type:</a:t>
            </a:r>
          </a:p>
        </p:txBody>
      </p:sp>
      <p:sp>
        <p:nvSpPr>
          <p:cNvPr id="15" name="TextBox 14">
            <a:extLst>
              <a:ext uri="{FF2B5EF4-FFF2-40B4-BE49-F238E27FC236}">
                <a16:creationId xmlns:a16="http://schemas.microsoft.com/office/drawing/2014/main" id="{62207364-37DB-1149-9A1E-E9273D7DBC2A}"/>
              </a:ext>
            </a:extLst>
          </p:cNvPr>
          <p:cNvSpPr txBox="1"/>
          <p:nvPr/>
        </p:nvSpPr>
        <p:spPr>
          <a:xfrm>
            <a:off x="5598693" y="5075179"/>
            <a:ext cx="1404552"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Publication Status:</a:t>
            </a:r>
          </a:p>
        </p:txBody>
      </p:sp>
      <p:sp>
        <p:nvSpPr>
          <p:cNvPr id="16" name="TextBox 15">
            <a:extLst>
              <a:ext uri="{FF2B5EF4-FFF2-40B4-BE49-F238E27FC236}">
                <a16:creationId xmlns:a16="http://schemas.microsoft.com/office/drawing/2014/main" id="{C338A483-4E8F-9443-AC4C-F749C9A1F70E}"/>
              </a:ext>
            </a:extLst>
          </p:cNvPr>
          <p:cNvSpPr txBox="1"/>
          <p:nvPr/>
        </p:nvSpPr>
        <p:spPr>
          <a:xfrm>
            <a:off x="7893019" y="5075178"/>
            <a:ext cx="1297150" cy="307777"/>
          </a:xfrm>
          <a:prstGeom prst="rect">
            <a:avLst/>
          </a:prstGeom>
          <a:noFill/>
        </p:spPr>
        <p:txBody>
          <a:bodyPr wrap="none" rtlCol="0">
            <a:spAutoFit/>
          </a:bodyPr>
          <a:lstStyle/>
          <a:p>
            <a:r>
              <a:rPr lang="en-US" sz="1400" dirty="0">
                <a:latin typeface="Arial Narrow" panose="020B0604020202020204" pitchFamily="34" charset="0"/>
                <a:cs typeface="Arial Narrow" panose="020B0604020202020204" pitchFamily="34" charset="0"/>
              </a:rPr>
              <a:t>Newsworthiness:</a:t>
            </a:r>
          </a:p>
        </p:txBody>
      </p:sp>
      <p:sp>
        <p:nvSpPr>
          <p:cNvPr id="17" name="TextBox 16">
            <a:extLst>
              <a:ext uri="{FF2B5EF4-FFF2-40B4-BE49-F238E27FC236}">
                <a16:creationId xmlns:a16="http://schemas.microsoft.com/office/drawing/2014/main" id="{875BD0D0-83ED-6B4C-AC96-15C18550F3A3}"/>
              </a:ext>
            </a:extLst>
          </p:cNvPr>
          <p:cNvSpPr txBox="1"/>
          <p:nvPr/>
        </p:nvSpPr>
        <p:spPr>
          <a:xfrm>
            <a:off x="3430554" y="3292696"/>
            <a:ext cx="2225289" cy="307777"/>
          </a:xfrm>
          <a:prstGeom prst="rect">
            <a:avLst/>
          </a:prstGeom>
          <a:noFill/>
        </p:spPr>
        <p:txBody>
          <a:bodyPr wrap="none" rtlCol="0">
            <a:spAutoFit/>
          </a:bodyPr>
          <a:lstStyle/>
          <a:p>
            <a:r>
              <a:rPr lang="en-US" sz="1400" dirty="0">
                <a:solidFill>
                  <a:srgbClr val="203864"/>
                </a:solidFill>
                <a:latin typeface="Arial Narrow" panose="020B0604020202020204" pitchFamily="34" charset="0"/>
                <a:cs typeface="Arial Narrow" panose="020B0604020202020204" pitchFamily="34" charset="0"/>
              </a:rPr>
              <a:t>What would you like to search?</a:t>
            </a:r>
          </a:p>
        </p:txBody>
      </p:sp>
      <p:sp>
        <p:nvSpPr>
          <p:cNvPr id="18" name="TextBox 17">
            <a:extLst>
              <a:ext uri="{FF2B5EF4-FFF2-40B4-BE49-F238E27FC236}">
                <a16:creationId xmlns:a16="http://schemas.microsoft.com/office/drawing/2014/main" id="{2FA0A1FD-8DFD-C74A-A1AC-757B9D9519A9}"/>
              </a:ext>
            </a:extLst>
          </p:cNvPr>
          <p:cNvSpPr txBox="1"/>
          <p:nvPr/>
        </p:nvSpPr>
        <p:spPr>
          <a:xfrm>
            <a:off x="3445182" y="3626428"/>
            <a:ext cx="6295718" cy="338554"/>
          </a:xfrm>
          <a:prstGeom prst="rect">
            <a:avLst/>
          </a:prstGeom>
          <a:noFill/>
          <a:ln>
            <a:solidFill>
              <a:srgbClr val="203864"/>
            </a:solidFill>
          </a:ln>
        </p:spPr>
        <p:txBody>
          <a:bodyPr wrap="square" rtlCol="0">
            <a:spAutoFit/>
          </a:bodyPr>
          <a:lstStyle/>
          <a:p>
            <a:r>
              <a:rPr lang="en-US" sz="1600" dirty="0">
                <a:latin typeface="Arial Narrow" panose="020B0604020202020204" pitchFamily="34" charset="0"/>
                <a:cs typeface="Arial Narrow" panose="020B0604020202020204" pitchFamily="34" charset="0"/>
              </a:rPr>
              <a:t>Search: 🔎</a:t>
            </a:r>
            <a:endParaRPr lang="en-US" sz="1600" dirty="0">
              <a:solidFill>
                <a:schemeClr val="bg1">
                  <a:lumMod val="50000"/>
                </a:schemeClr>
              </a:solidFill>
              <a:latin typeface="Arial Narrow" panose="020B0604020202020204" pitchFamily="34" charset="0"/>
              <a:cs typeface="Arial Narrow" panose="020B0604020202020204" pitchFamily="34" charset="0"/>
            </a:endParaRPr>
          </a:p>
        </p:txBody>
      </p:sp>
      <p:sp>
        <p:nvSpPr>
          <p:cNvPr id="19" name="Rectangle 18">
            <a:extLst>
              <a:ext uri="{FF2B5EF4-FFF2-40B4-BE49-F238E27FC236}">
                <a16:creationId xmlns:a16="http://schemas.microsoft.com/office/drawing/2014/main" id="{DA546F60-4C9C-C647-8661-11B429873351}"/>
              </a:ext>
            </a:extLst>
          </p:cNvPr>
          <p:cNvSpPr/>
          <p:nvPr/>
        </p:nvSpPr>
        <p:spPr>
          <a:xfrm>
            <a:off x="3543300" y="3641777"/>
            <a:ext cx="6096000" cy="10382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bg1"/>
                </a:solidFill>
                <a:highlight>
                  <a:srgbClr val="373BFF"/>
                </a:highlight>
                <a:latin typeface="Arial Narrow" panose="020B0604020202020204" pitchFamily="34" charset="0"/>
                <a:cs typeface="Arial Narrow" panose="020B0604020202020204" pitchFamily="34" charset="0"/>
              </a:rPr>
              <a:t>✓_______________________________________________________________________                  </a:t>
            </a:r>
            <a:r>
              <a:rPr lang="en-US" sz="1400" dirty="0">
                <a:solidFill>
                  <a:srgbClr val="203864"/>
                </a:solidFill>
                <a:highlight>
                  <a:srgbClr val="373BFF"/>
                </a:highlight>
                <a:latin typeface="Arial Narrow" panose="020B0604020202020204" pitchFamily="34" charset="0"/>
                <a:cs typeface="Arial Narrow" panose="020B0604020202020204" pitchFamily="34" charset="0"/>
              </a:rPr>
              <a:t>    </a:t>
            </a:r>
          </a:p>
          <a:p>
            <a:r>
              <a:rPr lang="en-US" sz="1400" dirty="0">
                <a:solidFill>
                  <a:srgbClr val="203864"/>
                </a:solidFill>
                <a:latin typeface="Arial Narrow" panose="020B0604020202020204" pitchFamily="34" charset="0"/>
                <a:cs typeface="Arial Narrow" panose="020B0604020202020204" pitchFamily="34" charset="0"/>
              </a:rPr>
              <a:t>     Keyword</a:t>
            </a:r>
          </a:p>
          <a:p>
            <a:r>
              <a:rPr lang="en-US" sz="1400" dirty="0">
                <a:solidFill>
                  <a:srgbClr val="203864"/>
                </a:solidFill>
                <a:latin typeface="Arial Narrow" panose="020B0604020202020204" pitchFamily="34" charset="0"/>
                <a:cs typeface="Arial Narrow" panose="020B0604020202020204" pitchFamily="34" charset="0"/>
              </a:rPr>
              <a:t>     Author Name</a:t>
            </a:r>
          </a:p>
          <a:p>
            <a:r>
              <a:rPr lang="en-US" sz="1400" dirty="0">
                <a:solidFill>
                  <a:srgbClr val="203864"/>
                </a:solidFill>
                <a:latin typeface="Arial Narrow" panose="020B0604020202020204" pitchFamily="34" charset="0"/>
                <a:cs typeface="Arial Narrow" panose="020B0604020202020204" pitchFamily="34" charset="0"/>
              </a:rPr>
              <a:t>     Title</a:t>
            </a:r>
          </a:p>
        </p:txBody>
      </p:sp>
    </p:spTree>
    <p:extLst>
      <p:ext uri="{BB962C8B-B14F-4D97-AF65-F5344CB8AC3E}">
        <p14:creationId xmlns:p14="http://schemas.microsoft.com/office/powerpoint/2010/main" val="414884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17759</TotalTime>
  <Words>2759</Words>
  <Application>Microsoft Macintosh PowerPoint</Application>
  <PresentationFormat>Widescreen</PresentationFormat>
  <Paragraphs>441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ArialUnicodeMS</vt:lpstr>
      <vt:lpstr>Arial</vt:lpstr>
      <vt:lpstr>Arial Narrow</vt:lpstr>
      <vt:lpstr>Calibri</vt:lpstr>
      <vt:lpstr>1_Office Theme</vt:lpstr>
      <vt:lpstr>Welcome!  NASA Earth Science Research Results Portal</vt:lpstr>
      <vt:lpstr>NASA Earth Science Research Results Portal</vt:lpstr>
      <vt:lpstr>My Submissions</vt:lpstr>
      <vt:lpstr>My Submissions</vt:lpstr>
      <vt:lpstr>About and Guidelines</vt:lpstr>
      <vt:lpstr>Earth Science Results Database </vt:lpstr>
      <vt:lpstr>Earth Science Results Database</vt:lpstr>
      <vt:lpstr>Submit a Result</vt:lpstr>
      <vt:lpstr>Search the Database</vt:lpstr>
      <vt:lpstr>PI Contact Information</vt:lpstr>
      <vt:lpstr>ESD Reporting</vt:lpstr>
      <vt:lpstr>Monthly Status Review</vt:lpstr>
      <vt:lpstr>Earth Science SMD Weeklies</vt:lpstr>
      <vt:lpstr>GPRA Reports</vt:lpstr>
      <vt:lpstr>Earth Science News from around NASA</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Level CHANGE</dc:title>
  <dc:creator>Mataya, Christine [USA]</dc:creator>
  <cp:lastModifiedBy>Abigail seadler</cp:lastModifiedBy>
  <cp:revision>347</cp:revision>
  <dcterms:created xsi:type="dcterms:W3CDTF">2018-02-22T14:23:45Z</dcterms:created>
  <dcterms:modified xsi:type="dcterms:W3CDTF">2018-07-11T19:34:52Z</dcterms:modified>
</cp:coreProperties>
</file>