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7"/>
    <p:restoredTop sz="92047"/>
  </p:normalViewPr>
  <p:slideViewPr>
    <p:cSldViewPr snapToGrid="0" snapToObjects="1">
      <p:cViewPr varScale="1">
        <p:scale>
          <a:sx n="86" d="100"/>
          <a:sy n="86" d="100"/>
        </p:scale>
        <p:origin x="240"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F3F4B-4E34-744F-A3D6-D0E8D3E9844F}" type="datetimeFigureOut">
              <a:rPr lang="en-US" smtClean="0"/>
              <a:t>5/4/17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B808D-E596-854F-B2C0-95B2150623C9}" type="slidenum">
              <a:rPr lang="en-US" smtClean="0"/>
              <a:t>‹#›</a:t>
            </a:fld>
            <a:endParaRPr lang="en-US"/>
          </a:p>
        </p:txBody>
      </p:sp>
    </p:spTree>
    <p:extLst>
      <p:ext uri="{BB962C8B-B14F-4D97-AF65-F5344CB8AC3E}">
        <p14:creationId xmlns:p14="http://schemas.microsoft.com/office/powerpoint/2010/main" val="27186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More</a:t>
            </a:r>
            <a:r>
              <a:rPr lang="en-US" b="1" baseline="0" dirty="0" smtClean="0"/>
              <a:t> on analysis/methods</a:t>
            </a:r>
            <a:r>
              <a:rPr lang="en-US" baseline="0" dirty="0" smtClean="0"/>
              <a:t>: GRACE data is available from 2002 onwards. To get a larger dataset, the study estimated changes in the groundwater depth using a linear trend in groundwater table depth from well observations from 1996-2013. They used the non-parametric Mann-Kendall trend test and Sens slope method. Results showed a significant decline (</a:t>
            </a:r>
            <a:r>
              <a:rPr lang="en-US" baseline="0" dirty="0" err="1" smtClean="0"/>
              <a:t>approx</a:t>
            </a:r>
            <a:r>
              <a:rPr lang="en-US" baseline="0" dirty="0" smtClean="0"/>
              <a:t> 15-25cm per year) in groundwater depth during this time. </a:t>
            </a:r>
            <a:endParaRPr lang="en-US" dirty="0"/>
          </a:p>
        </p:txBody>
      </p:sp>
      <p:sp>
        <p:nvSpPr>
          <p:cNvPr id="4" name="Slide Number Placeholder 3"/>
          <p:cNvSpPr>
            <a:spLocks noGrp="1"/>
          </p:cNvSpPr>
          <p:nvPr>
            <p:ph type="sldNum" sz="quarter" idx="10"/>
          </p:nvPr>
        </p:nvSpPr>
        <p:spPr/>
        <p:txBody>
          <a:bodyPr/>
          <a:lstStyle/>
          <a:p>
            <a:fld id="{4C9B808D-E596-854F-B2C0-95B2150623C9}" type="slidenum">
              <a:rPr lang="en-US" smtClean="0"/>
              <a:t>2</a:t>
            </a:fld>
            <a:endParaRPr lang="en-US"/>
          </a:p>
        </p:txBody>
      </p:sp>
    </p:spTree>
    <p:extLst>
      <p:ext uri="{BB962C8B-B14F-4D97-AF65-F5344CB8AC3E}">
        <p14:creationId xmlns:p14="http://schemas.microsoft.com/office/powerpoint/2010/main" val="760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More</a:t>
            </a:r>
            <a:r>
              <a:rPr lang="en-US" b="1" baseline="0" dirty="0" smtClean="0"/>
              <a:t> on analysis/methods</a:t>
            </a:r>
            <a:r>
              <a:rPr lang="en-US" baseline="0" dirty="0" smtClean="0"/>
              <a:t>: The study examined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subset of 1,515 wells (652 shallow; 665 medium; 198 deep)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nearly continuous groundwater level observations from 1963</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2004.</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Groundwater level records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clustered and then compared to each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climate index. Of the three climate indices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analyzed, the shallow and medium groundwater records showed the greatest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coherence to ENSO and PDO. The deepest well depth category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showed a stronger coherence with ENSO and NAO, rather than to</a:t>
            </a:r>
            <a:r>
              <a:rPr lang="en-US" sz="1200" kern="1200" baseline="0" dirty="0" smtClean="0">
                <a:solidFill>
                  <a:schemeClr val="tx1"/>
                </a:solidFill>
                <a:effectLst/>
                <a:latin typeface="+mn-lt"/>
                <a:ea typeface="+mn-ea"/>
                <a:cs typeface="+mn-cs"/>
              </a:rPr>
              <a:t> PDO. </a:t>
            </a:r>
            <a:r>
              <a:rPr lang="en-US" sz="1200" kern="1200" dirty="0" smtClean="0">
                <a:solidFill>
                  <a:schemeClr val="tx1"/>
                </a:solidFill>
                <a:effectLst/>
                <a:latin typeface="+mn-lt"/>
                <a:ea typeface="+mn-ea"/>
                <a:cs typeface="+mn-cs"/>
              </a:rPr>
              <a:t>Overall coherence with the ENSO,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PDO and NAO increased with depth,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suggesting strong groundwater climate connections in the deep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aquifers.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 studied the response of groundwater levels to local precipitation variability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using a vector </a:t>
            </a:r>
            <a:r>
              <a:rPr lang="en-US" sz="1200" kern="1200" dirty="0" err="1" smtClean="0">
                <a:solidFill>
                  <a:schemeClr val="tx1"/>
                </a:solidFill>
                <a:effectLst/>
                <a:latin typeface="+mn-lt"/>
                <a:ea typeface="+mn-ea"/>
                <a:cs typeface="+mn-cs"/>
              </a:rPr>
              <a:t>autoregression</a:t>
            </a:r>
            <a:r>
              <a:rPr lang="en-US" sz="1200" kern="1200" dirty="0" smtClean="0">
                <a:solidFill>
                  <a:schemeClr val="tx1"/>
                </a:solidFill>
                <a:effectLst/>
                <a:latin typeface="+mn-lt"/>
                <a:ea typeface="+mn-ea"/>
                <a:cs typeface="+mn-cs"/>
              </a:rPr>
              <a:t> (VAR) impulse response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function estimate applied to annual time series of the two variables.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model coefficients suggest that the groundwater response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largest within the first year of the precipitation change for all well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depth categories. The time required for a recharge signal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travel from the land surface to the groundwater depends 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aquifer properties and moisture content; for water tables more than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few meters from the surface or confined aquifers, it can take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several years to respond to precipitation and groundwater recharge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variability. </a:t>
            </a:r>
            <a:r>
              <a:rPr lang="en-US" sz="1200" b="1" kern="1200" dirty="0" smtClean="0">
                <a:solidFill>
                  <a:schemeClr val="tx1"/>
                </a:solidFill>
                <a:effectLst/>
                <a:latin typeface="+mn-lt"/>
                <a:ea typeface="+mn-ea"/>
                <a:cs typeface="+mn-cs"/>
              </a:rPr>
              <a:t>However, local groundwater responses to changes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 water pumping are observable immediately.</a:t>
            </a:r>
            <a:r>
              <a:rPr lang="en-US" sz="1200" b="1" kern="1200" baseline="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9B808D-E596-854F-B2C0-95B2150623C9}" type="slidenum">
              <a:rPr lang="en-US" smtClean="0"/>
              <a:t>3</a:t>
            </a:fld>
            <a:endParaRPr lang="en-US"/>
          </a:p>
        </p:txBody>
      </p:sp>
    </p:spTree>
    <p:extLst>
      <p:ext uri="{BB962C8B-B14F-4D97-AF65-F5344CB8AC3E}">
        <p14:creationId xmlns:p14="http://schemas.microsoft.com/office/powerpoint/2010/main" val="141178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C7B477-E313-F24D-A3A0-FDBF590F7269}"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7163E-6634-6C4C-A4ED-D94743F3835E}" type="slidenum">
              <a:rPr lang="en-US" smtClean="0"/>
              <a:t>‹#›</a:t>
            </a:fld>
            <a:endParaRPr lang="en-US"/>
          </a:p>
        </p:txBody>
      </p:sp>
    </p:spTree>
    <p:extLst>
      <p:ext uri="{BB962C8B-B14F-4D97-AF65-F5344CB8AC3E}">
        <p14:creationId xmlns:p14="http://schemas.microsoft.com/office/powerpoint/2010/main" val="119823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7B477-E313-F24D-A3A0-FDBF590F7269}"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7163E-6634-6C4C-A4ED-D94743F3835E}" type="slidenum">
              <a:rPr lang="en-US" smtClean="0"/>
              <a:t>‹#›</a:t>
            </a:fld>
            <a:endParaRPr lang="en-US"/>
          </a:p>
        </p:txBody>
      </p:sp>
    </p:spTree>
    <p:extLst>
      <p:ext uri="{BB962C8B-B14F-4D97-AF65-F5344CB8AC3E}">
        <p14:creationId xmlns:p14="http://schemas.microsoft.com/office/powerpoint/2010/main" val="128600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7B477-E313-F24D-A3A0-FDBF590F7269}"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7163E-6634-6C4C-A4ED-D94743F3835E}" type="slidenum">
              <a:rPr lang="en-US" smtClean="0"/>
              <a:t>‹#›</a:t>
            </a:fld>
            <a:endParaRPr lang="en-US"/>
          </a:p>
        </p:txBody>
      </p:sp>
    </p:spTree>
    <p:extLst>
      <p:ext uri="{BB962C8B-B14F-4D97-AF65-F5344CB8AC3E}">
        <p14:creationId xmlns:p14="http://schemas.microsoft.com/office/powerpoint/2010/main" val="155402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7B477-E313-F24D-A3A0-FDBF590F7269}"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7163E-6634-6C4C-A4ED-D94743F3835E}" type="slidenum">
              <a:rPr lang="en-US" smtClean="0"/>
              <a:t>‹#›</a:t>
            </a:fld>
            <a:endParaRPr lang="en-US"/>
          </a:p>
        </p:txBody>
      </p:sp>
    </p:spTree>
    <p:extLst>
      <p:ext uri="{BB962C8B-B14F-4D97-AF65-F5344CB8AC3E}">
        <p14:creationId xmlns:p14="http://schemas.microsoft.com/office/powerpoint/2010/main" val="183616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7B477-E313-F24D-A3A0-FDBF590F7269}"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7163E-6634-6C4C-A4ED-D94743F3835E}" type="slidenum">
              <a:rPr lang="en-US" smtClean="0"/>
              <a:t>‹#›</a:t>
            </a:fld>
            <a:endParaRPr lang="en-US"/>
          </a:p>
        </p:txBody>
      </p:sp>
    </p:spTree>
    <p:extLst>
      <p:ext uri="{BB962C8B-B14F-4D97-AF65-F5344CB8AC3E}">
        <p14:creationId xmlns:p14="http://schemas.microsoft.com/office/powerpoint/2010/main" val="1005347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C7B477-E313-F24D-A3A0-FDBF590F7269}"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7163E-6634-6C4C-A4ED-D94743F3835E}" type="slidenum">
              <a:rPr lang="en-US" smtClean="0"/>
              <a:t>‹#›</a:t>
            </a:fld>
            <a:endParaRPr lang="en-US"/>
          </a:p>
        </p:txBody>
      </p:sp>
    </p:spTree>
    <p:extLst>
      <p:ext uri="{BB962C8B-B14F-4D97-AF65-F5344CB8AC3E}">
        <p14:creationId xmlns:p14="http://schemas.microsoft.com/office/powerpoint/2010/main" val="48206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C7B477-E313-F24D-A3A0-FDBF590F7269}" type="datetimeFigureOut">
              <a:rPr lang="en-US" smtClean="0"/>
              <a:t>5/4/17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7163E-6634-6C4C-A4ED-D94743F3835E}" type="slidenum">
              <a:rPr lang="en-US" smtClean="0"/>
              <a:t>‹#›</a:t>
            </a:fld>
            <a:endParaRPr lang="en-US"/>
          </a:p>
        </p:txBody>
      </p:sp>
    </p:spTree>
    <p:extLst>
      <p:ext uri="{BB962C8B-B14F-4D97-AF65-F5344CB8AC3E}">
        <p14:creationId xmlns:p14="http://schemas.microsoft.com/office/powerpoint/2010/main" val="174842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C7B477-E313-F24D-A3A0-FDBF590F7269}" type="datetimeFigureOut">
              <a:rPr lang="en-US" smtClean="0"/>
              <a:t>5/4/17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7163E-6634-6C4C-A4ED-D94743F3835E}" type="slidenum">
              <a:rPr lang="en-US" smtClean="0"/>
              <a:t>‹#›</a:t>
            </a:fld>
            <a:endParaRPr lang="en-US"/>
          </a:p>
        </p:txBody>
      </p:sp>
    </p:spTree>
    <p:extLst>
      <p:ext uri="{BB962C8B-B14F-4D97-AF65-F5344CB8AC3E}">
        <p14:creationId xmlns:p14="http://schemas.microsoft.com/office/powerpoint/2010/main" val="174460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7B477-E313-F24D-A3A0-FDBF590F7269}" type="datetimeFigureOut">
              <a:rPr lang="en-US" smtClean="0"/>
              <a:t>5/4/17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7163E-6634-6C4C-A4ED-D94743F3835E}" type="slidenum">
              <a:rPr lang="en-US" smtClean="0"/>
              <a:t>‹#›</a:t>
            </a:fld>
            <a:endParaRPr lang="en-US"/>
          </a:p>
        </p:txBody>
      </p:sp>
    </p:spTree>
    <p:extLst>
      <p:ext uri="{BB962C8B-B14F-4D97-AF65-F5344CB8AC3E}">
        <p14:creationId xmlns:p14="http://schemas.microsoft.com/office/powerpoint/2010/main" val="194148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7B477-E313-F24D-A3A0-FDBF590F7269}"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7163E-6634-6C4C-A4ED-D94743F3835E}" type="slidenum">
              <a:rPr lang="en-US" smtClean="0"/>
              <a:t>‹#›</a:t>
            </a:fld>
            <a:endParaRPr lang="en-US"/>
          </a:p>
        </p:txBody>
      </p:sp>
    </p:spTree>
    <p:extLst>
      <p:ext uri="{BB962C8B-B14F-4D97-AF65-F5344CB8AC3E}">
        <p14:creationId xmlns:p14="http://schemas.microsoft.com/office/powerpoint/2010/main" val="160181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7B477-E313-F24D-A3A0-FDBF590F7269}"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7163E-6634-6C4C-A4ED-D94743F3835E}" type="slidenum">
              <a:rPr lang="en-US" smtClean="0"/>
              <a:t>‹#›</a:t>
            </a:fld>
            <a:endParaRPr lang="en-US"/>
          </a:p>
        </p:txBody>
      </p:sp>
    </p:spTree>
    <p:extLst>
      <p:ext uri="{BB962C8B-B14F-4D97-AF65-F5344CB8AC3E}">
        <p14:creationId xmlns:p14="http://schemas.microsoft.com/office/powerpoint/2010/main" val="7808983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7B477-E313-F24D-A3A0-FDBF590F7269}" type="datetimeFigureOut">
              <a:rPr lang="en-US" smtClean="0"/>
              <a:t>5/4/17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7163E-6634-6C4C-A4ED-D94743F3835E}" type="slidenum">
              <a:rPr lang="en-US" smtClean="0"/>
              <a:t>‹#›</a:t>
            </a:fld>
            <a:endParaRPr lang="en-US"/>
          </a:p>
        </p:txBody>
      </p:sp>
    </p:spTree>
    <p:extLst>
      <p:ext uri="{BB962C8B-B14F-4D97-AF65-F5344CB8AC3E}">
        <p14:creationId xmlns:p14="http://schemas.microsoft.com/office/powerpoint/2010/main" val="155162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03" y="176434"/>
            <a:ext cx="834169" cy="709821"/>
          </a:xfrm>
          <a:prstGeom prst="rect">
            <a:avLst/>
          </a:prstGeom>
        </p:spPr>
      </p:pic>
      <p:cxnSp>
        <p:nvCxnSpPr>
          <p:cNvPr id="7" name="Straight Connector 6"/>
          <p:cNvCxnSpPr/>
          <p:nvPr/>
        </p:nvCxnSpPr>
        <p:spPr>
          <a:xfrm>
            <a:off x="0" y="1031633"/>
            <a:ext cx="12192000" cy="0"/>
          </a:xfrm>
          <a:prstGeom prst="line">
            <a:avLst/>
          </a:prstGeom>
          <a:ln w="19050">
            <a:solidFill>
              <a:srgbClr val="0E1B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77108" y="335680"/>
            <a:ext cx="10144316" cy="523220"/>
          </a:xfrm>
          <a:prstGeom prst="rect">
            <a:avLst/>
          </a:prstGeom>
          <a:noFill/>
        </p:spPr>
        <p:txBody>
          <a:bodyPr wrap="none" rtlCol="0">
            <a:spAutoFit/>
          </a:bodyPr>
          <a:lstStyle/>
          <a:p>
            <a:r>
              <a:rPr lang="en-US" sz="2800" dirty="0" smtClean="0">
                <a:solidFill>
                  <a:srgbClr val="0E1BFF"/>
                </a:solidFill>
              </a:rPr>
              <a:t>GRACE satellites capture our changing relationship with groundwater</a:t>
            </a:r>
            <a:endParaRPr lang="en-US" sz="2800" dirty="0">
              <a:solidFill>
                <a:srgbClr val="0E1BFF"/>
              </a:solidFill>
            </a:endParaRPr>
          </a:p>
        </p:txBody>
      </p:sp>
      <p:sp>
        <p:nvSpPr>
          <p:cNvPr id="11" name="TextBox 10"/>
          <p:cNvSpPr txBox="1"/>
          <p:nvPr/>
        </p:nvSpPr>
        <p:spPr>
          <a:xfrm>
            <a:off x="515044" y="2986883"/>
            <a:ext cx="5580955" cy="3754874"/>
          </a:xfrm>
          <a:prstGeom prst="rect">
            <a:avLst/>
          </a:prstGeom>
          <a:noFill/>
        </p:spPr>
        <p:txBody>
          <a:bodyPr wrap="square" rtlCol="0">
            <a:spAutoFit/>
          </a:bodyPr>
          <a:lstStyle/>
          <a:p>
            <a:r>
              <a:rPr lang="en-US" b="1" dirty="0" smtClean="0">
                <a:solidFill>
                  <a:srgbClr val="0E1BFF"/>
                </a:solidFill>
                <a:latin typeface="+mj-lt"/>
              </a:rPr>
              <a:t>Background: </a:t>
            </a:r>
          </a:p>
          <a:p>
            <a:pPr marL="285750" indent="-285750">
              <a:buFont typeface="Arial" charset="0"/>
              <a:buChar char="•"/>
            </a:pPr>
            <a:r>
              <a:rPr lang="en-US" sz="1600" dirty="0" smtClean="0">
                <a:solidFill>
                  <a:srgbClr val="0E1BFF"/>
                </a:solidFill>
                <a:latin typeface="+mj-lt"/>
              </a:rPr>
              <a:t>Due to their depth and overlying geologic conditions, deep water aquifers have historically taken many years for their water levels to reflect overall climatic conditions. </a:t>
            </a:r>
          </a:p>
          <a:p>
            <a:pPr marL="285750" indent="-285750">
              <a:buFont typeface="Arial" charset="0"/>
              <a:buChar char="•"/>
            </a:pPr>
            <a:r>
              <a:rPr lang="en-US" sz="1600" dirty="0" smtClean="0">
                <a:solidFill>
                  <a:srgbClr val="0E1BFF"/>
                </a:solidFill>
                <a:latin typeface="+mj-lt"/>
              </a:rPr>
              <a:t>Due to recent changes in Earth’s temperature and precipitation patterns, communities have begun pumping deep water aquifers at faster rates, causing them to more directly reflect climatic changes.</a:t>
            </a:r>
            <a:endParaRPr lang="en-US" sz="1600" b="1" dirty="0" smtClean="0">
              <a:solidFill>
                <a:srgbClr val="0E1BFF"/>
              </a:solidFill>
              <a:latin typeface="+mj-lt"/>
            </a:endParaRPr>
          </a:p>
          <a:p>
            <a:endParaRPr lang="en-US" sz="1000" b="1" dirty="0" smtClean="0">
              <a:solidFill>
                <a:srgbClr val="0E1BFF"/>
              </a:solidFill>
              <a:latin typeface="+mj-lt"/>
            </a:endParaRPr>
          </a:p>
          <a:p>
            <a:r>
              <a:rPr lang="en-US" b="1" dirty="0" smtClean="0">
                <a:solidFill>
                  <a:srgbClr val="0E1BFF"/>
                </a:solidFill>
                <a:latin typeface="+mj-lt"/>
              </a:rPr>
              <a:t>Analysis:</a:t>
            </a:r>
          </a:p>
          <a:p>
            <a:pPr marL="285750" indent="-285750">
              <a:buFont typeface="Arial" charset="0"/>
              <a:buChar char="•"/>
            </a:pPr>
            <a:r>
              <a:rPr lang="en-US" sz="1600" dirty="0" smtClean="0">
                <a:solidFill>
                  <a:srgbClr val="0E1BFF"/>
                </a:solidFill>
                <a:latin typeface="+mj-lt"/>
              </a:rPr>
              <a:t>Two studies—one focusing on northwestern India and the other on aquifers across the United States—used GRACE data and NASA climate models to determine changes in groundwater storage over time and how they related to variations in climate. </a:t>
            </a:r>
            <a:endParaRPr lang="en-US" sz="1600" dirty="0">
              <a:solidFill>
                <a:srgbClr val="0E1BFF"/>
              </a:solidFill>
              <a:latin typeface="+mj-lt"/>
            </a:endParaRPr>
          </a:p>
        </p:txBody>
      </p:sp>
      <p:sp>
        <p:nvSpPr>
          <p:cNvPr id="12" name="Rectangle 11"/>
          <p:cNvSpPr/>
          <p:nvPr/>
        </p:nvSpPr>
        <p:spPr>
          <a:xfrm>
            <a:off x="497357" y="1120174"/>
            <a:ext cx="5598643" cy="1846659"/>
          </a:xfrm>
          <a:prstGeom prst="rect">
            <a:avLst/>
          </a:prstGeom>
          <a:noFill/>
          <a:ln>
            <a:noFill/>
          </a:ln>
        </p:spPr>
        <p:txBody>
          <a:bodyPr wrap="square" anchor="ctr">
            <a:spAutoFit/>
          </a:bodyPr>
          <a:lstStyle/>
          <a:p>
            <a:r>
              <a:rPr lang="en-US" b="1" dirty="0" smtClean="0">
                <a:solidFill>
                  <a:srgbClr val="0E1BFF"/>
                </a:solidFill>
                <a:latin typeface="+mj-lt"/>
              </a:rPr>
              <a:t>Significance</a:t>
            </a:r>
            <a:r>
              <a:rPr lang="en-US" b="1" dirty="0">
                <a:solidFill>
                  <a:srgbClr val="0E1BFF"/>
                </a:solidFill>
                <a:latin typeface="+mj-lt"/>
              </a:rPr>
              <a:t>: </a:t>
            </a:r>
          </a:p>
          <a:p>
            <a:pPr marL="285750" indent="-285750">
              <a:buFont typeface="Arial" charset="0"/>
              <a:buChar char="•"/>
            </a:pPr>
            <a:r>
              <a:rPr lang="en-US" sz="1600" dirty="0" smtClean="0">
                <a:solidFill>
                  <a:srgbClr val="0E1BFF"/>
                </a:solidFill>
                <a:latin typeface="+mj-lt"/>
              </a:rPr>
              <a:t>Communities are relying on groundwater more as temperatures become hotter and drier, especially in irrigated agricultural areas.</a:t>
            </a:r>
          </a:p>
          <a:p>
            <a:pPr marL="285750" indent="-285750">
              <a:buFont typeface="Arial" charset="0"/>
              <a:buChar char="•"/>
            </a:pPr>
            <a:r>
              <a:rPr lang="en-US" sz="1600" dirty="0" smtClean="0">
                <a:solidFill>
                  <a:srgbClr val="0E1BFF"/>
                </a:solidFill>
                <a:latin typeface="+mj-lt"/>
              </a:rPr>
              <a:t>GRACE satellites can directly observe these changes and help communities plan for drought conditions and conserve groundwater resources.</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237" r="22093"/>
          <a:stretch/>
        </p:blipFill>
        <p:spPr>
          <a:xfrm>
            <a:off x="6750532" y="1266729"/>
            <a:ext cx="4771505" cy="4160230"/>
          </a:xfrm>
          <a:prstGeom prst="rect">
            <a:avLst/>
          </a:prstGeom>
          <a:ln w="31750">
            <a:solidFill>
              <a:schemeClr val="bg1"/>
            </a:solidFill>
          </a:ln>
        </p:spPr>
      </p:pic>
      <p:sp>
        <p:nvSpPr>
          <p:cNvPr id="14" name="TextBox 13"/>
          <p:cNvSpPr txBox="1"/>
          <p:nvPr/>
        </p:nvSpPr>
        <p:spPr>
          <a:xfrm>
            <a:off x="6750531" y="5488204"/>
            <a:ext cx="4771505" cy="253916"/>
          </a:xfrm>
          <a:prstGeom prst="rect">
            <a:avLst/>
          </a:prstGeom>
          <a:noFill/>
        </p:spPr>
        <p:txBody>
          <a:bodyPr wrap="square" rtlCol="0">
            <a:spAutoFit/>
          </a:bodyPr>
          <a:lstStyle/>
          <a:p>
            <a:pPr algn="ctr"/>
            <a:r>
              <a:rPr lang="en-US" sz="1050" dirty="0" smtClean="0"/>
              <a:t>Artist rendition of the Gravity Recovery and Climate Experiment (GRACE) satellites.</a:t>
            </a:r>
            <a:endParaRPr lang="en-US" sz="1050" dirty="0"/>
          </a:p>
        </p:txBody>
      </p:sp>
    </p:spTree>
    <p:extLst>
      <p:ext uri="{BB962C8B-B14F-4D97-AF65-F5344CB8AC3E}">
        <p14:creationId xmlns:p14="http://schemas.microsoft.com/office/powerpoint/2010/main" val="758748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03" y="176434"/>
            <a:ext cx="834169" cy="709821"/>
          </a:xfrm>
          <a:prstGeom prst="rect">
            <a:avLst/>
          </a:prstGeom>
        </p:spPr>
      </p:pic>
      <p:cxnSp>
        <p:nvCxnSpPr>
          <p:cNvPr id="7" name="Straight Connector 6"/>
          <p:cNvCxnSpPr/>
          <p:nvPr/>
        </p:nvCxnSpPr>
        <p:spPr>
          <a:xfrm>
            <a:off x="0" y="1031633"/>
            <a:ext cx="12192000" cy="0"/>
          </a:xfrm>
          <a:prstGeom prst="line">
            <a:avLst/>
          </a:prstGeom>
          <a:ln w="19050">
            <a:solidFill>
              <a:srgbClr val="0E1B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77108" y="335680"/>
            <a:ext cx="10144316" cy="523220"/>
          </a:xfrm>
          <a:prstGeom prst="rect">
            <a:avLst/>
          </a:prstGeom>
          <a:noFill/>
        </p:spPr>
        <p:txBody>
          <a:bodyPr wrap="none" rtlCol="0">
            <a:spAutoFit/>
          </a:bodyPr>
          <a:lstStyle/>
          <a:p>
            <a:r>
              <a:rPr lang="en-US" sz="2800" dirty="0" smtClean="0">
                <a:solidFill>
                  <a:srgbClr val="0E1BFF"/>
                </a:solidFill>
              </a:rPr>
              <a:t>GRACE satellites capture our changing relationship with groundwater</a:t>
            </a:r>
            <a:endParaRPr lang="en-US" sz="2800" dirty="0">
              <a:solidFill>
                <a:srgbClr val="0E1BFF"/>
              </a:solidFill>
            </a:endParaRPr>
          </a:p>
        </p:txBody>
      </p:sp>
      <p:sp>
        <p:nvSpPr>
          <p:cNvPr id="11" name="TextBox 10"/>
          <p:cNvSpPr txBox="1"/>
          <p:nvPr/>
        </p:nvSpPr>
        <p:spPr>
          <a:xfrm>
            <a:off x="491253" y="1328758"/>
            <a:ext cx="5963336" cy="4154984"/>
          </a:xfrm>
          <a:prstGeom prst="rect">
            <a:avLst/>
          </a:prstGeom>
          <a:noFill/>
        </p:spPr>
        <p:txBody>
          <a:bodyPr wrap="square" rtlCol="0">
            <a:spAutoFit/>
          </a:bodyPr>
          <a:lstStyle/>
          <a:p>
            <a:pPr>
              <a:spcAft>
                <a:spcPts val="600"/>
              </a:spcAft>
            </a:pPr>
            <a:r>
              <a:rPr lang="en-US" b="1" dirty="0" smtClean="0">
                <a:solidFill>
                  <a:srgbClr val="3547FF"/>
                </a:solidFill>
                <a:latin typeface="+mj-lt"/>
              </a:rPr>
              <a:t>Changes in Earth’s climate have direct </a:t>
            </a:r>
            <a:r>
              <a:rPr lang="en-US" b="1" dirty="0">
                <a:solidFill>
                  <a:srgbClr val="3547FF"/>
                </a:solidFill>
                <a:latin typeface="+mj-lt"/>
              </a:rPr>
              <a:t>and indirect consequences </a:t>
            </a:r>
            <a:r>
              <a:rPr lang="en-US" b="1" dirty="0" smtClean="0">
                <a:solidFill>
                  <a:srgbClr val="3547FF"/>
                </a:solidFill>
                <a:latin typeface="+mj-lt"/>
              </a:rPr>
              <a:t>on groundwater </a:t>
            </a:r>
            <a:r>
              <a:rPr lang="en-US" b="1" dirty="0">
                <a:solidFill>
                  <a:srgbClr val="3547FF"/>
                </a:solidFill>
                <a:latin typeface="+mj-lt"/>
              </a:rPr>
              <a:t>availability in India</a:t>
            </a:r>
          </a:p>
          <a:p>
            <a:pPr marL="285750" indent="-285750">
              <a:spcAft>
                <a:spcPts val="600"/>
              </a:spcAft>
              <a:buFont typeface="Arial" charset="0"/>
              <a:buChar char="•"/>
            </a:pPr>
            <a:r>
              <a:rPr lang="en-US" sz="1600" dirty="0">
                <a:solidFill>
                  <a:srgbClr val="3547FF"/>
                </a:solidFill>
                <a:latin typeface="+mj-lt"/>
              </a:rPr>
              <a:t>Long-term changes in monsoon precipitation are driving </a:t>
            </a:r>
            <a:r>
              <a:rPr lang="en-US" sz="1600" dirty="0" smtClean="0">
                <a:solidFill>
                  <a:srgbClr val="3547FF"/>
                </a:solidFill>
                <a:latin typeface="+mj-lt"/>
              </a:rPr>
              <a:t>changes groundwater </a:t>
            </a:r>
            <a:r>
              <a:rPr lang="en-US" sz="1600" dirty="0">
                <a:solidFill>
                  <a:srgbClr val="3547FF"/>
                </a:solidFill>
                <a:latin typeface="+mj-lt"/>
              </a:rPr>
              <a:t>storage </a:t>
            </a:r>
            <a:r>
              <a:rPr lang="en-US" sz="1600" dirty="0" smtClean="0">
                <a:solidFill>
                  <a:srgbClr val="3547FF"/>
                </a:solidFill>
                <a:latin typeface="+mj-lt"/>
              </a:rPr>
              <a:t>directly </a:t>
            </a:r>
            <a:r>
              <a:rPr lang="en-US" sz="1600" dirty="0">
                <a:solidFill>
                  <a:srgbClr val="3547FF"/>
                </a:solidFill>
                <a:latin typeface="+mj-lt"/>
              </a:rPr>
              <a:t>through recharge and indirectly through climate-induced agricultural pumping.</a:t>
            </a:r>
          </a:p>
          <a:p>
            <a:pPr marL="285750" indent="-285750">
              <a:spcAft>
                <a:spcPts val="600"/>
              </a:spcAft>
              <a:buFont typeface="Arial" charset="0"/>
              <a:buChar char="•"/>
            </a:pPr>
            <a:r>
              <a:rPr lang="en-US" sz="1600" dirty="0">
                <a:solidFill>
                  <a:srgbClr val="3547FF"/>
                </a:solidFill>
                <a:latin typeface="+mj-lt"/>
              </a:rPr>
              <a:t>Increased SST during ENSO events weakens the Indian monsoon, leading to increased agricultural pumping and lower groundwater levels. </a:t>
            </a:r>
          </a:p>
          <a:p>
            <a:pPr marL="285750" indent="-285750">
              <a:spcAft>
                <a:spcPts val="600"/>
              </a:spcAft>
              <a:buFont typeface="Arial" charset="0"/>
              <a:buChar char="•"/>
            </a:pPr>
            <a:r>
              <a:rPr lang="en-US" sz="1600" dirty="0">
                <a:solidFill>
                  <a:srgbClr val="3547FF"/>
                </a:solidFill>
                <a:latin typeface="+mj-lt"/>
              </a:rPr>
              <a:t>The amount of water </a:t>
            </a:r>
            <a:r>
              <a:rPr lang="en-US" sz="1600" dirty="0" smtClean="0">
                <a:solidFill>
                  <a:srgbClr val="3547FF"/>
                </a:solidFill>
                <a:latin typeface="+mj-lt"/>
              </a:rPr>
              <a:t>pumped depends </a:t>
            </a:r>
            <a:r>
              <a:rPr lang="en-US" sz="1600" dirty="0">
                <a:solidFill>
                  <a:srgbClr val="3547FF"/>
                </a:solidFill>
                <a:latin typeface="+mj-lt"/>
              </a:rPr>
              <a:t>on choice of crops, subsidized electricity, and market driven prices</a:t>
            </a:r>
            <a:br>
              <a:rPr lang="en-US" sz="1600" dirty="0">
                <a:solidFill>
                  <a:srgbClr val="3547FF"/>
                </a:solidFill>
                <a:latin typeface="+mj-lt"/>
              </a:rPr>
            </a:br>
            <a:endParaRPr lang="en-US" sz="1600" dirty="0" smtClean="0">
              <a:solidFill>
                <a:srgbClr val="3547FF"/>
              </a:solidFill>
              <a:latin typeface="+mj-lt"/>
            </a:endParaRPr>
          </a:p>
          <a:p>
            <a:r>
              <a:rPr lang="en-US" sz="1600" b="1" dirty="0" smtClean="0">
                <a:latin typeface="+mj-lt"/>
              </a:rPr>
              <a:t>Source</a:t>
            </a:r>
            <a:r>
              <a:rPr lang="en-US" sz="1600" b="1" dirty="0">
                <a:latin typeface="+mj-lt"/>
              </a:rPr>
              <a:t>: </a:t>
            </a:r>
            <a:r>
              <a:rPr lang="en-US" sz="1600" dirty="0">
                <a:latin typeface="+mj-lt"/>
              </a:rPr>
              <a:t>Asoka, A. et al. Relative contribution of monsoon precipitation and pumping to changes in groundwater storage in India. Nat. </a:t>
            </a:r>
            <a:r>
              <a:rPr lang="en-US" sz="1600" dirty="0" err="1">
                <a:latin typeface="+mj-lt"/>
              </a:rPr>
              <a:t>Geosc</a:t>
            </a:r>
            <a:r>
              <a:rPr lang="en-US" sz="1600" dirty="0">
                <a:latin typeface="+mj-lt"/>
              </a:rPr>
              <a:t>. Vol 10, 109-117 (2017).</a:t>
            </a:r>
          </a:p>
          <a:p>
            <a:endParaRPr lang="en-US" sz="1600" dirty="0">
              <a:solidFill>
                <a:srgbClr val="3547FF"/>
              </a:solidFill>
              <a:latin typeface="+mj-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8683" y="1177012"/>
            <a:ext cx="4219781" cy="5120802"/>
          </a:xfrm>
          <a:prstGeom prst="rect">
            <a:avLst/>
          </a:prstGeom>
          <a:ln>
            <a:solidFill>
              <a:schemeClr val="accent1"/>
            </a:solidFill>
          </a:ln>
        </p:spPr>
      </p:pic>
      <p:sp>
        <p:nvSpPr>
          <p:cNvPr id="15" name="TextBox 14"/>
          <p:cNvSpPr txBox="1"/>
          <p:nvPr/>
        </p:nvSpPr>
        <p:spPr>
          <a:xfrm>
            <a:off x="6938683" y="6338155"/>
            <a:ext cx="4343399" cy="415498"/>
          </a:xfrm>
          <a:prstGeom prst="rect">
            <a:avLst/>
          </a:prstGeom>
          <a:noFill/>
        </p:spPr>
        <p:txBody>
          <a:bodyPr wrap="square" rtlCol="0">
            <a:spAutoFit/>
          </a:bodyPr>
          <a:lstStyle/>
          <a:p>
            <a:r>
              <a:rPr lang="en-US" sz="1050" dirty="0" smtClean="0"/>
              <a:t>Changing precipitation patterns compared to areas with high groundwater irrigation rates  across India.</a:t>
            </a:r>
            <a:endParaRPr lang="en-US" sz="1050" dirty="0"/>
          </a:p>
        </p:txBody>
      </p:sp>
    </p:spTree>
    <p:extLst>
      <p:ext uri="{BB962C8B-B14F-4D97-AF65-F5344CB8AC3E}">
        <p14:creationId xmlns:p14="http://schemas.microsoft.com/office/powerpoint/2010/main" val="1516144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03" y="176434"/>
            <a:ext cx="834169" cy="709821"/>
          </a:xfrm>
          <a:prstGeom prst="rect">
            <a:avLst/>
          </a:prstGeom>
        </p:spPr>
      </p:pic>
      <p:cxnSp>
        <p:nvCxnSpPr>
          <p:cNvPr id="7" name="Straight Connector 6"/>
          <p:cNvCxnSpPr/>
          <p:nvPr/>
        </p:nvCxnSpPr>
        <p:spPr>
          <a:xfrm>
            <a:off x="0" y="1031633"/>
            <a:ext cx="12192000" cy="0"/>
          </a:xfrm>
          <a:prstGeom prst="line">
            <a:avLst/>
          </a:prstGeom>
          <a:ln w="19050">
            <a:solidFill>
              <a:srgbClr val="0E1B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77108" y="335680"/>
            <a:ext cx="10144316" cy="523220"/>
          </a:xfrm>
          <a:prstGeom prst="rect">
            <a:avLst/>
          </a:prstGeom>
          <a:noFill/>
        </p:spPr>
        <p:txBody>
          <a:bodyPr wrap="none" rtlCol="0">
            <a:spAutoFit/>
          </a:bodyPr>
          <a:lstStyle/>
          <a:p>
            <a:r>
              <a:rPr lang="en-US" sz="2800" dirty="0" smtClean="0">
                <a:solidFill>
                  <a:srgbClr val="0E1BFF"/>
                </a:solidFill>
              </a:rPr>
              <a:t>GRACE satellites capture our changing relationship with groundwater</a:t>
            </a:r>
            <a:endParaRPr lang="en-US" sz="2800" dirty="0">
              <a:solidFill>
                <a:srgbClr val="0E1BFF"/>
              </a:solidFill>
            </a:endParaRPr>
          </a:p>
        </p:txBody>
      </p:sp>
      <p:sp>
        <p:nvSpPr>
          <p:cNvPr id="11" name="TextBox 10"/>
          <p:cNvSpPr txBox="1"/>
          <p:nvPr/>
        </p:nvSpPr>
        <p:spPr>
          <a:xfrm>
            <a:off x="515045" y="1342205"/>
            <a:ext cx="5580955" cy="5109091"/>
          </a:xfrm>
          <a:prstGeom prst="rect">
            <a:avLst/>
          </a:prstGeom>
          <a:noFill/>
        </p:spPr>
        <p:txBody>
          <a:bodyPr wrap="square" rtlCol="0">
            <a:spAutoFit/>
          </a:bodyPr>
          <a:lstStyle/>
          <a:p>
            <a:pPr>
              <a:spcAft>
                <a:spcPts val="600"/>
              </a:spcAft>
            </a:pPr>
            <a:r>
              <a:rPr lang="en-US" b="1" dirty="0" smtClean="0">
                <a:solidFill>
                  <a:srgbClr val="3547FF"/>
                </a:solidFill>
                <a:latin typeface="+mj-lt"/>
              </a:rPr>
              <a:t>Groundwater </a:t>
            </a:r>
            <a:r>
              <a:rPr lang="en-US" b="1" dirty="0">
                <a:solidFill>
                  <a:srgbClr val="3547FF"/>
                </a:solidFill>
                <a:latin typeface="+mj-lt"/>
              </a:rPr>
              <a:t>levels in deep </a:t>
            </a:r>
            <a:r>
              <a:rPr lang="en-US" b="1" dirty="0" smtClean="0">
                <a:solidFill>
                  <a:srgbClr val="3547FF"/>
                </a:solidFill>
                <a:latin typeface="+mj-lt"/>
              </a:rPr>
              <a:t>aquifers across the United States </a:t>
            </a:r>
            <a:r>
              <a:rPr lang="en-US" b="1" dirty="0">
                <a:solidFill>
                  <a:srgbClr val="3547FF"/>
                </a:solidFill>
                <a:latin typeface="+mj-lt"/>
              </a:rPr>
              <a:t>correspond to climate variations </a:t>
            </a:r>
            <a:endParaRPr lang="en-US" b="1" dirty="0" smtClean="0">
              <a:solidFill>
                <a:srgbClr val="3547FF"/>
              </a:solidFill>
              <a:latin typeface="+mj-lt"/>
            </a:endParaRPr>
          </a:p>
          <a:p>
            <a:pPr marL="285750" indent="-285750">
              <a:spcAft>
                <a:spcPts val="600"/>
              </a:spcAft>
              <a:buFont typeface="Arial" charset="0"/>
              <a:buChar char="•"/>
            </a:pPr>
            <a:r>
              <a:rPr lang="en-US" sz="1600" dirty="0" smtClean="0">
                <a:solidFill>
                  <a:srgbClr val="3547FF"/>
                </a:solidFill>
                <a:latin typeface="+mj-lt"/>
              </a:rPr>
              <a:t>Water </a:t>
            </a:r>
            <a:r>
              <a:rPr lang="en-US" sz="1600" dirty="0">
                <a:solidFill>
                  <a:srgbClr val="3547FF"/>
                </a:solidFill>
                <a:latin typeface="+mj-lt"/>
              </a:rPr>
              <a:t>levels in deep groundwater aquifers (&gt;30m) across the United States reflect climate variations over timescales less than one </a:t>
            </a:r>
            <a:r>
              <a:rPr lang="en-US" sz="1600" dirty="0" smtClean="0">
                <a:solidFill>
                  <a:srgbClr val="3547FF"/>
                </a:solidFill>
                <a:latin typeface="+mj-lt"/>
              </a:rPr>
              <a:t>year, including the High Plains Aquifer and Mississippi Embayment. </a:t>
            </a:r>
            <a:endParaRPr lang="en-US" sz="1600" dirty="0">
              <a:solidFill>
                <a:srgbClr val="3547FF"/>
              </a:solidFill>
              <a:latin typeface="+mj-lt"/>
            </a:endParaRPr>
          </a:p>
          <a:p>
            <a:pPr marL="285750" indent="-285750">
              <a:spcAft>
                <a:spcPts val="600"/>
              </a:spcAft>
              <a:buFont typeface="Arial" charset="0"/>
              <a:buChar char="•"/>
            </a:pPr>
            <a:r>
              <a:rPr lang="en-US" sz="1600" dirty="0">
                <a:solidFill>
                  <a:srgbClr val="3547FF"/>
                </a:solidFill>
                <a:latin typeface="+mj-lt"/>
              </a:rPr>
              <a:t>Climate indices, including ENSO, NAO and PDO, showed that overall coherence increased with depth, with the deepest aquifers (&gt;150m) correlating most closely with the ENSO and NAO indices.</a:t>
            </a:r>
          </a:p>
          <a:p>
            <a:pPr marL="285750" indent="-285750">
              <a:spcAft>
                <a:spcPts val="600"/>
              </a:spcAft>
              <a:buFont typeface="Arial" charset="0"/>
              <a:buChar char="•"/>
            </a:pPr>
            <a:r>
              <a:rPr lang="en-US" sz="1600" dirty="0">
                <a:solidFill>
                  <a:srgbClr val="3547FF"/>
                </a:solidFill>
                <a:latin typeface="+mj-lt"/>
              </a:rPr>
              <a:t>This result was unexpected, since deep aquifers are typically semi-confined and their depth and geologic makeup make them less susceptible to short-term changes in precipitation and more susceptible to inter-annual or longer timescales.</a:t>
            </a:r>
            <a:br>
              <a:rPr lang="en-US" sz="1600" dirty="0">
                <a:solidFill>
                  <a:srgbClr val="3547FF"/>
                </a:solidFill>
                <a:latin typeface="+mj-lt"/>
              </a:rPr>
            </a:br>
            <a:endParaRPr lang="en-US" sz="1600" dirty="0">
              <a:solidFill>
                <a:srgbClr val="3547FF"/>
              </a:solidFill>
              <a:latin typeface="+mj-lt"/>
            </a:endParaRPr>
          </a:p>
          <a:p>
            <a:r>
              <a:rPr lang="en-US" sz="1600" b="1" dirty="0" smtClean="0">
                <a:latin typeface="+mj-lt"/>
              </a:rPr>
              <a:t>Source:</a:t>
            </a:r>
            <a:r>
              <a:rPr lang="en-US" sz="1600" dirty="0" smtClean="0">
                <a:latin typeface="+mj-lt"/>
              </a:rPr>
              <a:t> Russo</a:t>
            </a:r>
            <a:r>
              <a:rPr lang="en-US" sz="1600" dirty="0">
                <a:latin typeface="+mj-lt"/>
              </a:rPr>
              <a:t>, T. A. &amp; </a:t>
            </a:r>
            <a:r>
              <a:rPr lang="en-US" sz="1600" dirty="0" err="1">
                <a:latin typeface="+mj-lt"/>
              </a:rPr>
              <a:t>Lall</a:t>
            </a:r>
            <a:r>
              <a:rPr lang="en-US" sz="1600" dirty="0">
                <a:latin typeface="+mj-lt"/>
              </a:rPr>
              <a:t>, U. Depletion and response of deep groundwater to climate-induced pumping variability. </a:t>
            </a:r>
            <a:r>
              <a:rPr lang="en-US" sz="1600" i="1" dirty="0">
                <a:latin typeface="+mj-lt"/>
              </a:rPr>
              <a:t>Nat. </a:t>
            </a:r>
            <a:r>
              <a:rPr lang="en-US" sz="1600" i="1" dirty="0" err="1">
                <a:latin typeface="+mj-lt"/>
              </a:rPr>
              <a:t>Geosc</a:t>
            </a:r>
            <a:r>
              <a:rPr lang="en-US" sz="1600" dirty="0">
                <a:latin typeface="+mj-lt"/>
              </a:rPr>
              <a:t>. Vol 10, 105-108 (2017).</a:t>
            </a:r>
          </a:p>
          <a:p>
            <a:endParaRPr lang="en-US" sz="1400" dirty="0">
              <a:solidFill>
                <a:srgbClr val="3547FF"/>
              </a:solidFill>
              <a:latin typeface="+mj-l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634" y="1177012"/>
            <a:ext cx="4749977" cy="4839447"/>
          </a:xfrm>
          <a:prstGeom prst="rect">
            <a:avLst/>
          </a:prstGeom>
          <a:ln>
            <a:solidFill>
              <a:schemeClr val="accent1"/>
            </a:solidFill>
          </a:ln>
        </p:spPr>
      </p:pic>
      <p:sp>
        <p:nvSpPr>
          <p:cNvPr id="12" name="TextBox 11"/>
          <p:cNvSpPr txBox="1"/>
          <p:nvPr/>
        </p:nvSpPr>
        <p:spPr>
          <a:xfrm>
            <a:off x="6696634" y="6161837"/>
            <a:ext cx="4749977" cy="253916"/>
          </a:xfrm>
          <a:prstGeom prst="rect">
            <a:avLst/>
          </a:prstGeom>
          <a:noFill/>
        </p:spPr>
        <p:txBody>
          <a:bodyPr wrap="square" rtlCol="0">
            <a:spAutoFit/>
          </a:bodyPr>
          <a:lstStyle/>
          <a:p>
            <a:r>
              <a:rPr lang="en-US" sz="1050" dirty="0" smtClean="0"/>
              <a:t>Average groundwater level rate of change for shallow (a) and deep (b) wells.  </a:t>
            </a:r>
            <a:endParaRPr lang="en-US" sz="1050" dirty="0"/>
          </a:p>
        </p:txBody>
      </p:sp>
    </p:spTree>
    <p:extLst>
      <p:ext uri="{BB962C8B-B14F-4D97-AF65-F5344CB8AC3E}">
        <p14:creationId xmlns:p14="http://schemas.microsoft.com/office/powerpoint/2010/main" val="1958260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TotalTime>
  <Words>702</Words>
  <Application>Microsoft Macintosh PowerPoint</Application>
  <PresentationFormat>Widescreen</PresentationFormat>
  <Paragraphs>32</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Calibri</vt:lpstr>
      <vt:lpstr>Calibri Light</vt:lpstr>
      <vt:lpstr>Arial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Seadler</dc:creator>
  <cp:lastModifiedBy>Abigail Seadler</cp:lastModifiedBy>
  <cp:revision>108</cp:revision>
  <dcterms:created xsi:type="dcterms:W3CDTF">2017-05-04T17:02:07Z</dcterms:created>
  <dcterms:modified xsi:type="dcterms:W3CDTF">2017-05-05T12:56:14Z</dcterms:modified>
</cp:coreProperties>
</file>